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68" r:id="rId4"/>
    <p:sldId id="259" r:id="rId5"/>
    <p:sldId id="260" r:id="rId6"/>
  </p:sldIdLst>
  <p:sldSz cx="50292000" cy="39319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FE0FF"/>
    <a:srgbClr val="EAE374"/>
    <a:srgbClr val="FF824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4A04E-B67A-1376-937B-70FC1FF04BD1}" v="36" dt="2024-05-16T23:43:48.702"/>
    <p1510:client id="{2647BD96-2CB0-040F-5189-3D4A92E5A4F5}" v="764" dt="2024-05-16T19:03:51.782"/>
    <p1510:client id="{26681402-B76A-13D5-1B51-E828997F80E6}" v="38" dt="2024-05-16T16:39:37.919"/>
    <p1510:client id="{3724A8B8-D8A3-440B-ADB1-E731361B609A}" v="2" dt="2024-05-16T20:38:21.487"/>
    <p1510:client id="{48E57FE5-8216-D633-D1DD-2271B04F4B87}" v="1460" dt="2024-05-16T21:12:12.586"/>
    <p1510:client id="{4DE8D697-4802-EC4B-ECBD-EB068885AC9B}" v="1" dt="2024-05-17T04:18:04.354"/>
    <p1510:client id="{523D22F0-D532-33EE-306A-53A2FDAECE9F}" v="1" dt="2024-05-17T02:47:15.639"/>
    <p1510:client id="{547E138F-40E1-01E6-7B9A-7BAAF6A9FCB1}" v="94" dt="2024-05-16T19:36:38.536"/>
    <p1510:client id="{5AB317F6-F08B-DA33-BC33-D649BD8C24E0}" v="6" dt="2024-05-16T22:45:48.767"/>
    <p1510:client id="{7FD36B43-81CD-F42C-4EDE-D08D87D51B52}" v="2331" dt="2024-05-17T04:37:26.395"/>
    <p1510:client id="{860A784E-2329-71BD-2043-FFBC423A8455}" v="18" dt="2024-05-17T03:53:35.655"/>
    <p1510:client id="{9A3BFBE3-0815-9A3D-85CC-5DB8FECA87CD}" v="9" dt="2024-05-16T19:51:57.961"/>
    <p1510:client id="{9AAC4C6D-4364-3634-5672-772CB7022088}" v="46" dt="2024-05-16T17:41:58.659"/>
    <p1510:client id="{A486D436-88C1-A090-A9EA-BE0CE6FD3733}" v="174" dt="2024-05-17T02:31:36.434"/>
    <p1510:client id="{B64E7114-6BBA-7AA6-7420-EC3E6A4FC5E4}" v="51" dt="2024-05-17T01:10:39.822"/>
    <p1510:client id="{C42E8A18-762A-E5A3-0068-98FB847C959E}" v="1" dt="2024-05-17T03:05:56.066"/>
    <p1510:client id="{E0DE819E-6FF0-1E74-2FB0-BEFD19914875}" v="59" dt="2024-05-17T01:53:28.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86500" y="6434883"/>
            <a:ext cx="37719000" cy="13688906"/>
          </a:xfrm>
        </p:spPr>
        <p:txBody>
          <a:bodyPr anchor="b"/>
          <a:lstStyle>
            <a:lvl1pPr algn="ctr">
              <a:defRPr sz="4749"/>
            </a:lvl1pPr>
          </a:lstStyle>
          <a:p>
            <a:r>
              <a:rPr lang="en-US"/>
              <a:t>Click to edit Master title style</a:t>
            </a:r>
          </a:p>
        </p:txBody>
      </p:sp>
      <p:sp>
        <p:nvSpPr>
          <p:cNvPr id="3" name="Subtitle 2"/>
          <p:cNvSpPr>
            <a:spLocks noGrp="1"/>
          </p:cNvSpPr>
          <p:nvPr>
            <p:ph type="subTitle" idx="1"/>
          </p:nvPr>
        </p:nvSpPr>
        <p:spPr>
          <a:xfrm>
            <a:off x="6286500" y="20651685"/>
            <a:ext cx="37719000" cy="9493036"/>
          </a:xfrm>
        </p:spPr>
        <p:txBody>
          <a:bodyPr/>
          <a:lstStyle>
            <a:lvl1pPr marL="0" indent="0" algn="ctr">
              <a:buNone/>
              <a:defRPr sz="1900"/>
            </a:lvl1pPr>
            <a:lvl2pPr marL="361856" indent="0" algn="ctr">
              <a:buNone/>
              <a:defRPr sz="1583"/>
            </a:lvl2pPr>
            <a:lvl3pPr marL="723712" indent="0" algn="ctr">
              <a:buNone/>
              <a:defRPr sz="1425"/>
            </a:lvl3pPr>
            <a:lvl4pPr marL="1085567" indent="0" algn="ctr">
              <a:buNone/>
              <a:defRPr sz="1266"/>
            </a:lvl4pPr>
            <a:lvl5pPr marL="1447423" indent="0" algn="ctr">
              <a:buNone/>
              <a:defRPr sz="1266"/>
            </a:lvl5pPr>
            <a:lvl6pPr marL="1809280" indent="0" algn="ctr">
              <a:buNone/>
              <a:defRPr sz="1266"/>
            </a:lvl6pPr>
            <a:lvl7pPr marL="2171135" indent="0" algn="ctr">
              <a:buNone/>
              <a:defRPr sz="1266"/>
            </a:lvl7pPr>
            <a:lvl8pPr marL="2532992" indent="0" algn="ctr">
              <a:buNone/>
              <a:defRPr sz="1266"/>
            </a:lvl8pPr>
            <a:lvl9pPr marL="2894848" indent="0" algn="ctr">
              <a:buNone/>
              <a:defRPr sz="1266"/>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990213" y="2093386"/>
            <a:ext cx="10844213" cy="3332120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57575" y="2093386"/>
            <a:ext cx="31903988" cy="333212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31382" y="9802503"/>
            <a:ext cx="43376850" cy="16355692"/>
          </a:xfrm>
        </p:spPr>
        <p:txBody>
          <a:bodyPr anchor="b"/>
          <a:lstStyle>
            <a:lvl1pPr>
              <a:defRPr sz="4749"/>
            </a:lvl1pPr>
          </a:lstStyle>
          <a:p>
            <a:r>
              <a:rPr lang="en-US"/>
              <a:t>Click to edit Master title style</a:t>
            </a:r>
          </a:p>
        </p:txBody>
      </p:sp>
      <p:sp>
        <p:nvSpPr>
          <p:cNvPr id="3" name="Text Placeholder 2"/>
          <p:cNvSpPr>
            <a:spLocks noGrp="1"/>
          </p:cNvSpPr>
          <p:nvPr>
            <p:ph type="body" idx="1"/>
          </p:nvPr>
        </p:nvSpPr>
        <p:spPr>
          <a:xfrm>
            <a:off x="3431382" y="26312927"/>
            <a:ext cx="43376850" cy="8601072"/>
          </a:xfrm>
        </p:spPr>
        <p:txBody>
          <a:bodyPr/>
          <a:lstStyle>
            <a:lvl1pPr marL="0" indent="0">
              <a:buNone/>
              <a:defRPr sz="1900">
                <a:solidFill>
                  <a:schemeClr val="tx1">
                    <a:tint val="82000"/>
                  </a:schemeClr>
                </a:solidFill>
              </a:defRPr>
            </a:lvl1pPr>
            <a:lvl2pPr marL="361856" indent="0">
              <a:buNone/>
              <a:defRPr sz="1583">
                <a:solidFill>
                  <a:schemeClr val="tx1">
                    <a:tint val="82000"/>
                  </a:schemeClr>
                </a:solidFill>
              </a:defRPr>
            </a:lvl2pPr>
            <a:lvl3pPr marL="723712" indent="0">
              <a:buNone/>
              <a:defRPr sz="1425">
                <a:solidFill>
                  <a:schemeClr val="tx1">
                    <a:tint val="82000"/>
                  </a:schemeClr>
                </a:solidFill>
              </a:defRPr>
            </a:lvl3pPr>
            <a:lvl4pPr marL="1085567" indent="0">
              <a:buNone/>
              <a:defRPr sz="1266">
                <a:solidFill>
                  <a:schemeClr val="tx1">
                    <a:tint val="82000"/>
                  </a:schemeClr>
                </a:solidFill>
              </a:defRPr>
            </a:lvl4pPr>
            <a:lvl5pPr marL="1447423" indent="0">
              <a:buNone/>
              <a:defRPr sz="1266">
                <a:solidFill>
                  <a:schemeClr val="tx1">
                    <a:tint val="82000"/>
                  </a:schemeClr>
                </a:solidFill>
              </a:defRPr>
            </a:lvl5pPr>
            <a:lvl6pPr marL="1809280" indent="0">
              <a:buNone/>
              <a:defRPr sz="1266">
                <a:solidFill>
                  <a:schemeClr val="tx1">
                    <a:tint val="82000"/>
                  </a:schemeClr>
                </a:solidFill>
              </a:defRPr>
            </a:lvl6pPr>
            <a:lvl7pPr marL="2171135" indent="0">
              <a:buNone/>
              <a:defRPr sz="1266">
                <a:solidFill>
                  <a:schemeClr val="tx1">
                    <a:tint val="82000"/>
                  </a:schemeClr>
                </a:solidFill>
              </a:defRPr>
            </a:lvl7pPr>
            <a:lvl8pPr marL="2532992" indent="0">
              <a:buNone/>
              <a:defRPr sz="1266">
                <a:solidFill>
                  <a:schemeClr val="tx1">
                    <a:tint val="82000"/>
                  </a:schemeClr>
                </a:solidFill>
              </a:defRPr>
            </a:lvl8pPr>
            <a:lvl9pPr marL="2894848" indent="0">
              <a:buNone/>
              <a:defRPr sz="1266">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57575" y="10466917"/>
            <a:ext cx="21374100" cy="249476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460325" y="10466917"/>
            <a:ext cx="21374100" cy="249476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64126" y="2093388"/>
            <a:ext cx="43376850" cy="7599894"/>
          </a:xfrm>
        </p:spPr>
        <p:txBody>
          <a:bodyPr/>
          <a:lstStyle/>
          <a:p>
            <a:r>
              <a:rPr lang="en-US"/>
              <a:t>Click to edit Master title style</a:t>
            </a:r>
          </a:p>
        </p:txBody>
      </p:sp>
      <p:sp>
        <p:nvSpPr>
          <p:cNvPr id="3" name="Text Placeholder 2"/>
          <p:cNvSpPr>
            <a:spLocks noGrp="1"/>
          </p:cNvSpPr>
          <p:nvPr>
            <p:ph type="body" idx="1"/>
          </p:nvPr>
        </p:nvSpPr>
        <p:spPr>
          <a:xfrm>
            <a:off x="3464129" y="9638671"/>
            <a:ext cx="21275871" cy="4723762"/>
          </a:xfrm>
        </p:spPr>
        <p:txBody>
          <a:bodyPr anchor="b"/>
          <a:lstStyle>
            <a:lvl1pPr marL="0" indent="0">
              <a:buNone/>
              <a:defRPr sz="1900" b="1"/>
            </a:lvl1pPr>
            <a:lvl2pPr marL="361856" indent="0">
              <a:buNone/>
              <a:defRPr sz="1583" b="1"/>
            </a:lvl2pPr>
            <a:lvl3pPr marL="723712" indent="0">
              <a:buNone/>
              <a:defRPr sz="1425" b="1"/>
            </a:lvl3pPr>
            <a:lvl4pPr marL="1085567" indent="0">
              <a:buNone/>
              <a:defRPr sz="1266" b="1"/>
            </a:lvl4pPr>
            <a:lvl5pPr marL="1447423" indent="0">
              <a:buNone/>
              <a:defRPr sz="1266" b="1"/>
            </a:lvl5pPr>
            <a:lvl6pPr marL="1809280" indent="0">
              <a:buNone/>
              <a:defRPr sz="1266" b="1"/>
            </a:lvl6pPr>
            <a:lvl7pPr marL="2171135" indent="0">
              <a:buNone/>
              <a:defRPr sz="1266" b="1"/>
            </a:lvl7pPr>
            <a:lvl8pPr marL="2532992" indent="0">
              <a:buNone/>
              <a:defRPr sz="1266" b="1"/>
            </a:lvl8pPr>
            <a:lvl9pPr marL="2894848" indent="0">
              <a:buNone/>
              <a:defRPr sz="1266" b="1"/>
            </a:lvl9pPr>
          </a:lstStyle>
          <a:p>
            <a:pPr lvl="0"/>
            <a:r>
              <a:rPr lang="en-US"/>
              <a:t>Click to edit Master text styles</a:t>
            </a:r>
          </a:p>
        </p:txBody>
      </p:sp>
      <p:sp>
        <p:nvSpPr>
          <p:cNvPr id="4" name="Content Placeholder 3"/>
          <p:cNvSpPr>
            <a:spLocks noGrp="1"/>
          </p:cNvSpPr>
          <p:nvPr>
            <p:ph sz="half" idx="2"/>
          </p:nvPr>
        </p:nvSpPr>
        <p:spPr>
          <a:xfrm>
            <a:off x="3464129" y="14362431"/>
            <a:ext cx="21275871" cy="21124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460325" y="9638671"/>
            <a:ext cx="21380651" cy="4723762"/>
          </a:xfrm>
        </p:spPr>
        <p:txBody>
          <a:bodyPr anchor="b"/>
          <a:lstStyle>
            <a:lvl1pPr marL="0" indent="0">
              <a:buNone/>
              <a:defRPr sz="1900" b="1"/>
            </a:lvl1pPr>
            <a:lvl2pPr marL="361856" indent="0">
              <a:buNone/>
              <a:defRPr sz="1583" b="1"/>
            </a:lvl2pPr>
            <a:lvl3pPr marL="723712" indent="0">
              <a:buNone/>
              <a:defRPr sz="1425" b="1"/>
            </a:lvl3pPr>
            <a:lvl4pPr marL="1085567" indent="0">
              <a:buNone/>
              <a:defRPr sz="1266" b="1"/>
            </a:lvl4pPr>
            <a:lvl5pPr marL="1447423" indent="0">
              <a:buNone/>
              <a:defRPr sz="1266" b="1"/>
            </a:lvl5pPr>
            <a:lvl6pPr marL="1809280" indent="0">
              <a:buNone/>
              <a:defRPr sz="1266" b="1"/>
            </a:lvl6pPr>
            <a:lvl7pPr marL="2171135" indent="0">
              <a:buNone/>
              <a:defRPr sz="1266" b="1"/>
            </a:lvl7pPr>
            <a:lvl8pPr marL="2532992" indent="0">
              <a:buNone/>
              <a:defRPr sz="1266" b="1"/>
            </a:lvl8pPr>
            <a:lvl9pPr marL="2894848" indent="0">
              <a:buNone/>
              <a:defRPr sz="1266" b="1"/>
            </a:lvl9pPr>
          </a:lstStyle>
          <a:p>
            <a:pPr lvl="0"/>
            <a:r>
              <a:rPr lang="en-US"/>
              <a:t>Click to edit Master text styles</a:t>
            </a:r>
          </a:p>
        </p:txBody>
      </p:sp>
      <p:sp>
        <p:nvSpPr>
          <p:cNvPr id="6" name="Content Placeholder 5"/>
          <p:cNvSpPr>
            <a:spLocks noGrp="1"/>
          </p:cNvSpPr>
          <p:nvPr>
            <p:ph sz="quarter" idx="4"/>
          </p:nvPr>
        </p:nvSpPr>
        <p:spPr>
          <a:xfrm>
            <a:off x="25460325" y="14362431"/>
            <a:ext cx="21380651" cy="21124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64133" y="2621280"/>
            <a:ext cx="16220477" cy="9174480"/>
          </a:xfrm>
        </p:spPr>
        <p:txBody>
          <a:bodyPr anchor="b"/>
          <a:lstStyle>
            <a:lvl1pPr>
              <a:defRPr sz="2533"/>
            </a:lvl1pPr>
          </a:lstStyle>
          <a:p>
            <a:r>
              <a:rPr lang="en-US"/>
              <a:t>Click to edit Master title style</a:t>
            </a:r>
          </a:p>
        </p:txBody>
      </p:sp>
      <p:sp>
        <p:nvSpPr>
          <p:cNvPr id="3" name="Content Placeholder 2"/>
          <p:cNvSpPr>
            <a:spLocks noGrp="1"/>
          </p:cNvSpPr>
          <p:nvPr>
            <p:ph idx="1"/>
          </p:nvPr>
        </p:nvSpPr>
        <p:spPr>
          <a:xfrm>
            <a:off x="21380651" y="5661240"/>
            <a:ext cx="25460325" cy="27942116"/>
          </a:xfrm>
        </p:spPr>
        <p:txBody>
          <a:bodyPr/>
          <a:lstStyle>
            <a:lvl1pPr>
              <a:defRPr sz="2533"/>
            </a:lvl1pPr>
            <a:lvl2pPr>
              <a:defRPr sz="2216"/>
            </a:lvl2pPr>
            <a:lvl3pPr>
              <a:defRPr sz="1900"/>
            </a:lvl3pPr>
            <a:lvl4pPr>
              <a:defRPr sz="1583"/>
            </a:lvl4pPr>
            <a:lvl5pPr>
              <a:defRPr sz="1583"/>
            </a:lvl5pPr>
            <a:lvl6pPr>
              <a:defRPr sz="1583"/>
            </a:lvl6pPr>
            <a:lvl7pPr>
              <a:defRPr sz="1583"/>
            </a:lvl7pPr>
            <a:lvl8pPr>
              <a:defRPr sz="1583"/>
            </a:lvl8pPr>
            <a:lvl9pPr>
              <a:defRPr sz="15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64133" y="11795761"/>
            <a:ext cx="16220477" cy="21853104"/>
          </a:xfrm>
        </p:spPr>
        <p:txBody>
          <a:bodyPr/>
          <a:lstStyle>
            <a:lvl1pPr marL="0" indent="0">
              <a:buNone/>
              <a:defRPr sz="1266"/>
            </a:lvl1pPr>
            <a:lvl2pPr marL="361856" indent="0">
              <a:buNone/>
              <a:defRPr sz="1108"/>
            </a:lvl2pPr>
            <a:lvl3pPr marL="723712" indent="0">
              <a:buNone/>
              <a:defRPr sz="950"/>
            </a:lvl3pPr>
            <a:lvl4pPr marL="1085567" indent="0">
              <a:buNone/>
              <a:defRPr sz="791"/>
            </a:lvl4pPr>
            <a:lvl5pPr marL="1447423" indent="0">
              <a:buNone/>
              <a:defRPr sz="791"/>
            </a:lvl5pPr>
            <a:lvl6pPr marL="1809280" indent="0">
              <a:buNone/>
              <a:defRPr sz="791"/>
            </a:lvl6pPr>
            <a:lvl7pPr marL="2171135" indent="0">
              <a:buNone/>
              <a:defRPr sz="791"/>
            </a:lvl7pPr>
            <a:lvl8pPr marL="2532992" indent="0">
              <a:buNone/>
              <a:defRPr sz="791"/>
            </a:lvl8pPr>
            <a:lvl9pPr marL="2894848" indent="0">
              <a:buNone/>
              <a:defRPr sz="791"/>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64133" y="2621280"/>
            <a:ext cx="16220477" cy="9174480"/>
          </a:xfrm>
        </p:spPr>
        <p:txBody>
          <a:bodyPr anchor="b"/>
          <a:lstStyle>
            <a:lvl1pPr>
              <a:defRPr sz="2533"/>
            </a:lvl1pPr>
          </a:lstStyle>
          <a:p>
            <a:r>
              <a:rPr lang="en-US"/>
              <a:t>Click to edit Master title style</a:t>
            </a:r>
          </a:p>
        </p:txBody>
      </p:sp>
      <p:sp>
        <p:nvSpPr>
          <p:cNvPr id="3" name="Picture Placeholder 2"/>
          <p:cNvSpPr>
            <a:spLocks noGrp="1" noChangeAspect="1"/>
          </p:cNvSpPr>
          <p:nvPr>
            <p:ph type="pic" idx="1"/>
          </p:nvPr>
        </p:nvSpPr>
        <p:spPr>
          <a:xfrm>
            <a:off x="21380651" y="5661240"/>
            <a:ext cx="25460325" cy="27942116"/>
          </a:xfrm>
        </p:spPr>
        <p:txBody>
          <a:bodyPr anchor="t"/>
          <a:lstStyle>
            <a:lvl1pPr marL="0" indent="0">
              <a:buNone/>
              <a:defRPr sz="2533"/>
            </a:lvl1pPr>
            <a:lvl2pPr marL="361856" indent="0">
              <a:buNone/>
              <a:defRPr sz="2216"/>
            </a:lvl2pPr>
            <a:lvl3pPr marL="723712" indent="0">
              <a:buNone/>
              <a:defRPr sz="1900"/>
            </a:lvl3pPr>
            <a:lvl4pPr marL="1085567" indent="0">
              <a:buNone/>
              <a:defRPr sz="1583"/>
            </a:lvl4pPr>
            <a:lvl5pPr marL="1447423" indent="0">
              <a:buNone/>
              <a:defRPr sz="1583"/>
            </a:lvl5pPr>
            <a:lvl6pPr marL="1809280" indent="0">
              <a:buNone/>
              <a:defRPr sz="1583"/>
            </a:lvl6pPr>
            <a:lvl7pPr marL="2171135" indent="0">
              <a:buNone/>
              <a:defRPr sz="1583"/>
            </a:lvl7pPr>
            <a:lvl8pPr marL="2532992" indent="0">
              <a:buNone/>
              <a:defRPr sz="1583"/>
            </a:lvl8pPr>
            <a:lvl9pPr marL="2894848" indent="0">
              <a:buNone/>
              <a:defRPr sz="1583"/>
            </a:lvl9pPr>
          </a:lstStyle>
          <a:p>
            <a:r>
              <a:rPr lang="en-US"/>
              <a:t>Click icon to add picture</a:t>
            </a:r>
          </a:p>
        </p:txBody>
      </p:sp>
      <p:sp>
        <p:nvSpPr>
          <p:cNvPr id="4" name="Text Placeholder 3"/>
          <p:cNvSpPr>
            <a:spLocks noGrp="1"/>
          </p:cNvSpPr>
          <p:nvPr>
            <p:ph type="body" sz="half" idx="2"/>
          </p:nvPr>
        </p:nvSpPr>
        <p:spPr>
          <a:xfrm>
            <a:off x="3464133" y="11795761"/>
            <a:ext cx="16220477" cy="21853104"/>
          </a:xfrm>
        </p:spPr>
        <p:txBody>
          <a:bodyPr/>
          <a:lstStyle>
            <a:lvl1pPr marL="0" indent="0">
              <a:buNone/>
              <a:defRPr sz="1266"/>
            </a:lvl1pPr>
            <a:lvl2pPr marL="361856" indent="0">
              <a:buNone/>
              <a:defRPr sz="1108"/>
            </a:lvl2pPr>
            <a:lvl3pPr marL="723712" indent="0">
              <a:buNone/>
              <a:defRPr sz="950"/>
            </a:lvl3pPr>
            <a:lvl4pPr marL="1085567" indent="0">
              <a:buNone/>
              <a:defRPr sz="791"/>
            </a:lvl4pPr>
            <a:lvl5pPr marL="1447423" indent="0">
              <a:buNone/>
              <a:defRPr sz="791"/>
            </a:lvl5pPr>
            <a:lvl6pPr marL="1809280" indent="0">
              <a:buNone/>
              <a:defRPr sz="791"/>
            </a:lvl6pPr>
            <a:lvl7pPr marL="2171135" indent="0">
              <a:buNone/>
              <a:defRPr sz="791"/>
            </a:lvl7pPr>
            <a:lvl8pPr marL="2532992" indent="0">
              <a:buNone/>
              <a:defRPr sz="791"/>
            </a:lvl8pPr>
            <a:lvl9pPr marL="2894848" indent="0">
              <a:buNone/>
              <a:defRPr sz="791"/>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7575" y="2093388"/>
            <a:ext cx="43376850" cy="759989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57575" y="10466917"/>
            <a:ext cx="43376850" cy="249476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57575" y="36443076"/>
            <a:ext cx="11315700" cy="2093384"/>
          </a:xfrm>
          <a:prstGeom prst="rect">
            <a:avLst/>
          </a:prstGeom>
        </p:spPr>
        <p:txBody>
          <a:bodyPr vert="horz" lIns="91440" tIns="45720" rIns="91440" bIns="45720" rtlCol="0" anchor="ctr"/>
          <a:lstStyle>
            <a:lvl1pPr algn="l">
              <a:defRPr sz="950">
                <a:solidFill>
                  <a:schemeClr val="tx1">
                    <a:tint val="82000"/>
                  </a:schemeClr>
                </a:solidFill>
              </a:defRPr>
            </a:lvl1pPr>
          </a:lstStyle>
          <a:p>
            <a:fld id="{846CE7D5-CF57-46EF-B807-FDD0502418D4}" type="datetimeFigureOut">
              <a:rPr lang="en-US" smtClean="0"/>
              <a:t>5/16/2024</a:t>
            </a:fld>
            <a:endParaRPr lang="en-US"/>
          </a:p>
        </p:txBody>
      </p:sp>
      <p:sp>
        <p:nvSpPr>
          <p:cNvPr id="5" name="Footer Placeholder 4"/>
          <p:cNvSpPr>
            <a:spLocks noGrp="1"/>
          </p:cNvSpPr>
          <p:nvPr>
            <p:ph type="ftr" sz="quarter" idx="3"/>
          </p:nvPr>
        </p:nvSpPr>
        <p:spPr>
          <a:xfrm>
            <a:off x="16659225" y="36443076"/>
            <a:ext cx="16973550" cy="2093384"/>
          </a:xfrm>
          <a:prstGeom prst="rect">
            <a:avLst/>
          </a:prstGeom>
        </p:spPr>
        <p:txBody>
          <a:bodyPr vert="horz" lIns="91440" tIns="45720" rIns="91440" bIns="45720" rtlCol="0" anchor="ctr"/>
          <a:lstStyle>
            <a:lvl1pPr algn="ctr">
              <a:defRPr sz="95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5518725" y="36443076"/>
            <a:ext cx="11315700" cy="2093384"/>
          </a:xfrm>
          <a:prstGeom prst="rect">
            <a:avLst/>
          </a:prstGeom>
        </p:spPr>
        <p:txBody>
          <a:bodyPr vert="horz" lIns="91440" tIns="45720" rIns="91440" bIns="45720" rtlCol="0" anchor="ctr"/>
          <a:lstStyle>
            <a:lvl1pPr algn="r">
              <a:defRPr sz="95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8.png"/><Relationship Id="rId1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svg"/><Relationship Id="rId20" Type="http://schemas.openxmlformats.org/officeDocument/2006/relationships/image" Target="../media/image21.sv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1.png"/><Relationship Id="rId10" Type="http://schemas.openxmlformats.org/officeDocument/2006/relationships/image" Target="../media/image8.png"/><Relationship Id="rId19"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5A9C56A-A0BD-EE76-FF8D-394126F778ED}"/>
              </a:ext>
            </a:extLst>
          </p:cNvPr>
          <p:cNvSpPr/>
          <p:nvPr/>
        </p:nvSpPr>
        <p:spPr>
          <a:xfrm>
            <a:off x="32512734" y="5949723"/>
            <a:ext cx="17325267" cy="13021981"/>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98847F4-3FF6-CC9F-318D-92944B3CDC80}"/>
              </a:ext>
            </a:extLst>
          </p:cNvPr>
          <p:cNvSpPr/>
          <p:nvPr/>
        </p:nvSpPr>
        <p:spPr>
          <a:xfrm>
            <a:off x="430010" y="18738216"/>
            <a:ext cx="31605696" cy="2025910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the united states&#10;&#10;Description automatically generated">
            <a:extLst>
              <a:ext uri="{FF2B5EF4-FFF2-40B4-BE49-F238E27FC236}">
                <a16:creationId xmlns:a16="http://schemas.microsoft.com/office/drawing/2014/main" id="{93E12FED-CFED-2903-9E90-E52DE65BBC52}"/>
              </a:ext>
            </a:extLst>
          </p:cNvPr>
          <p:cNvPicPr>
            <a:picLocks noChangeAspect="1"/>
          </p:cNvPicPr>
          <p:nvPr/>
        </p:nvPicPr>
        <p:blipFill>
          <a:blip r:embed="rId2"/>
          <a:stretch>
            <a:fillRect/>
          </a:stretch>
        </p:blipFill>
        <p:spPr>
          <a:xfrm>
            <a:off x="13320270" y="8172903"/>
            <a:ext cx="18829214" cy="9661310"/>
          </a:xfrm>
          <a:prstGeom prst="rect">
            <a:avLst/>
          </a:prstGeom>
        </p:spPr>
      </p:pic>
      <p:pic>
        <p:nvPicPr>
          <p:cNvPr id="6" name="Picture 5" descr="A colorful squares on a black background&#10;&#10;Description automatically generated">
            <a:extLst>
              <a:ext uri="{FF2B5EF4-FFF2-40B4-BE49-F238E27FC236}">
                <a16:creationId xmlns:a16="http://schemas.microsoft.com/office/drawing/2014/main" id="{EA489C27-B380-9A02-D16C-B074688434DC}"/>
              </a:ext>
            </a:extLst>
          </p:cNvPr>
          <p:cNvPicPr>
            <a:picLocks noChangeAspect="1"/>
          </p:cNvPicPr>
          <p:nvPr/>
        </p:nvPicPr>
        <p:blipFill>
          <a:blip r:embed="rId3"/>
          <a:stretch>
            <a:fillRect/>
          </a:stretch>
        </p:blipFill>
        <p:spPr>
          <a:xfrm>
            <a:off x="27739769" y="14551894"/>
            <a:ext cx="4268593" cy="2660423"/>
          </a:xfrm>
          <a:prstGeom prst="rect">
            <a:avLst/>
          </a:prstGeom>
        </p:spPr>
      </p:pic>
      <p:pic>
        <p:nvPicPr>
          <p:cNvPr id="4" name="Picture 3" descr="Thunderstorm Storm Lightnings Sky Free Stock Photo - Public Domain Pictures">
            <a:extLst>
              <a:ext uri="{FF2B5EF4-FFF2-40B4-BE49-F238E27FC236}">
                <a16:creationId xmlns:a16="http://schemas.microsoft.com/office/drawing/2014/main" id="{9BAB1452-86CD-4E36-E5A2-99C1122EC3F0}"/>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saturation sat="142000"/>
                    </a14:imgEffect>
                    <a14:imgEffect>
                      <a14:brightnessContrast contrast="13000"/>
                    </a14:imgEffect>
                  </a14:imgLayer>
                </a14:imgProps>
              </a:ext>
            </a:extLst>
          </a:blip>
          <a:stretch>
            <a:fillRect/>
          </a:stretch>
        </p:blipFill>
        <p:spPr>
          <a:xfrm>
            <a:off x="-8208" y="18892"/>
            <a:ext cx="50317468" cy="5115050"/>
          </a:xfrm>
          <a:prstGeom prst="rect">
            <a:avLst/>
          </a:prstGeom>
        </p:spPr>
      </p:pic>
      <p:sp>
        <p:nvSpPr>
          <p:cNvPr id="59" name="TextBox 58">
            <a:extLst>
              <a:ext uri="{FF2B5EF4-FFF2-40B4-BE49-F238E27FC236}">
                <a16:creationId xmlns:a16="http://schemas.microsoft.com/office/drawing/2014/main" id="{2913ABD6-69A7-291F-2631-0C111BCBBA08}"/>
              </a:ext>
            </a:extLst>
          </p:cNvPr>
          <p:cNvSpPr txBox="1"/>
          <p:nvPr/>
        </p:nvSpPr>
        <p:spPr>
          <a:xfrm>
            <a:off x="14462453" y="6124812"/>
            <a:ext cx="17288745" cy="1740812"/>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ctr"/>
            <a:r>
              <a:rPr lang="en-US" sz="5400" b="1">
                <a:ea typeface="+mn-lt"/>
                <a:cs typeface="+mn-lt"/>
              </a:rPr>
              <a:t>Over The Past Decade, Harsh Storm Events Have Ravaged Midwest and East Coast In The United States</a:t>
            </a:r>
            <a:endParaRPr lang="en-US" sz="5400" b="1"/>
          </a:p>
        </p:txBody>
      </p:sp>
      <p:graphicFrame>
        <p:nvGraphicFramePr>
          <p:cNvPr id="10" name="Table 9">
            <a:extLst>
              <a:ext uri="{FF2B5EF4-FFF2-40B4-BE49-F238E27FC236}">
                <a16:creationId xmlns:a16="http://schemas.microsoft.com/office/drawing/2014/main" id="{D95AC364-0165-4E22-DD55-5B9B9FACB136}"/>
              </a:ext>
            </a:extLst>
          </p:cNvPr>
          <p:cNvGraphicFramePr>
            <a:graphicFrameLocks noGrp="1"/>
          </p:cNvGraphicFramePr>
          <p:nvPr>
            <p:extLst>
              <p:ext uri="{D42A27DB-BD31-4B8C-83A1-F6EECF244321}">
                <p14:modId xmlns:p14="http://schemas.microsoft.com/office/powerpoint/2010/main" val="13999867"/>
              </p:ext>
            </p:extLst>
          </p:nvPr>
        </p:nvGraphicFramePr>
        <p:xfrm>
          <a:off x="1450267" y="20711484"/>
          <a:ext cx="15902587" cy="5379849"/>
        </p:xfrm>
        <a:graphic>
          <a:graphicData uri="http://schemas.openxmlformats.org/drawingml/2006/table">
            <a:tbl>
              <a:tblPr bandRow="1">
                <a:tableStyleId>{5C22544A-7EE6-4342-B048-85BDC9FD1C3A}</a:tableStyleId>
              </a:tblPr>
              <a:tblGrid>
                <a:gridCol w="4102103">
                  <a:extLst>
                    <a:ext uri="{9D8B030D-6E8A-4147-A177-3AD203B41FA5}">
                      <a16:colId xmlns:a16="http://schemas.microsoft.com/office/drawing/2014/main" val="2910062032"/>
                    </a:ext>
                  </a:extLst>
                </a:gridCol>
                <a:gridCol w="4102103">
                  <a:extLst>
                    <a:ext uri="{9D8B030D-6E8A-4147-A177-3AD203B41FA5}">
                      <a16:colId xmlns:a16="http://schemas.microsoft.com/office/drawing/2014/main" val="3492240038"/>
                    </a:ext>
                  </a:extLst>
                </a:gridCol>
                <a:gridCol w="4102103">
                  <a:extLst>
                    <a:ext uri="{9D8B030D-6E8A-4147-A177-3AD203B41FA5}">
                      <a16:colId xmlns:a16="http://schemas.microsoft.com/office/drawing/2014/main" val="295488626"/>
                    </a:ext>
                  </a:extLst>
                </a:gridCol>
                <a:gridCol w="3545884">
                  <a:extLst>
                    <a:ext uri="{9D8B030D-6E8A-4147-A177-3AD203B41FA5}">
                      <a16:colId xmlns:a16="http://schemas.microsoft.com/office/drawing/2014/main" val="1056313912"/>
                    </a:ext>
                  </a:extLst>
                </a:gridCol>
                <a:gridCol w="50394">
                  <a:extLst>
                    <a:ext uri="{9D8B030D-6E8A-4147-A177-3AD203B41FA5}">
                      <a16:colId xmlns:a16="http://schemas.microsoft.com/office/drawing/2014/main" val="2500436004"/>
                    </a:ext>
                  </a:extLst>
                </a:gridCol>
              </a:tblGrid>
              <a:tr h="881181">
                <a:tc>
                  <a:txBody>
                    <a:bodyPr/>
                    <a:lstStyle/>
                    <a:p>
                      <a:pPr algn="l" rtl="0" fontAlgn="base"/>
                      <a:r>
                        <a:rPr lang="en-US" sz="4100" b="1">
                          <a:effectLst/>
                          <a:latin typeface="Aptos"/>
                        </a:rPr>
                        <a:t>Spring</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l" rtl="0" fontAlgn="base"/>
                      <a:r>
                        <a:rPr lang="en-US" sz="4100" b="1">
                          <a:effectLst/>
                          <a:latin typeface="Aptos"/>
                        </a:rPr>
                        <a:t>Summer</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l" rtl="0" fontAlgn="base"/>
                      <a:r>
                        <a:rPr lang="en-US" sz="4100" b="1">
                          <a:effectLst/>
                          <a:latin typeface="Aptos"/>
                        </a:rPr>
                        <a:t>Fall</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l" rtl="0" fontAlgn="base"/>
                      <a:r>
                        <a:rPr lang="en-US" sz="4100" b="1">
                          <a:effectLst/>
                          <a:latin typeface="Aptos"/>
                        </a:rPr>
                        <a:t>Winter</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lvl="0" algn="l">
                        <a:buNone/>
                      </a:pPr>
                      <a:endParaRPr lang="en-US" sz="4100" b="1">
                        <a:effectLst/>
                        <a:latin typeface="Aptos"/>
                      </a:endParaRPr>
                    </a:p>
                  </a:txBody>
                  <a:tcPr marL="12497" marR="12497" marT="6244" marB="6244">
                    <a:lnL w="0">
                      <a:noFill/>
                    </a:lnL>
                    <a:lnR w="0">
                      <a:noFill/>
                    </a:lnR>
                    <a:lnT w="0">
                      <a:noFill/>
                    </a:lnT>
                    <a:lnB w="3174">
                      <a:solidFill>
                        <a:schemeClr val="bg2"/>
                      </a:solidFill>
                    </a:lnB>
                    <a:noFill/>
                  </a:tcPr>
                </a:tc>
                <a:extLst>
                  <a:ext uri="{0D108BD9-81ED-4DB2-BD59-A6C34878D82A}">
                    <a16:rowId xmlns:a16="http://schemas.microsoft.com/office/drawing/2014/main" val="2615614405"/>
                  </a:ext>
                </a:extLst>
              </a:tr>
              <a:tr h="881181">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1" i="1">
                        <a:solidFill>
                          <a:srgbClr val="FF0000"/>
                        </a:solidFill>
                        <a:effectLst/>
                        <a:latin typeface="Aptos"/>
                      </a:endParaRPr>
                    </a:p>
                  </a:txBody>
                  <a:tcPr marL="12497" marR="12497" marT="6244" marB="6244">
                    <a:lnL w="0">
                      <a:noFill/>
                    </a:lnL>
                    <a:lnR w="0">
                      <a:noFill/>
                    </a:lnR>
                    <a:lnT w="3174">
                      <a:solidFill>
                        <a:schemeClr val="bg2"/>
                      </a:solidFill>
                    </a:lnT>
                    <a:lnB w="0">
                      <a:noFill/>
                    </a:lnB>
                    <a:noFill/>
                  </a:tcPr>
                </a:tc>
                <a:extLst>
                  <a:ext uri="{0D108BD9-81ED-4DB2-BD59-A6C34878D82A}">
                    <a16:rowId xmlns:a16="http://schemas.microsoft.com/office/drawing/2014/main" val="2811573210"/>
                  </a:ext>
                </a:extLst>
              </a:tr>
              <a:tr h="881181">
                <a:tc>
                  <a:txBody>
                    <a:bodyPr/>
                    <a:lstStyle/>
                    <a:p>
                      <a:pPr algn="l" rtl="0" fontAlgn="base"/>
                      <a:r>
                        <a:rPr lang="en-US" sz="4100" b="0" i="1">
                          <a:effectLst/>
                          <a:latin typeface="Aptos"/>
                        </a:rPr>
                        <a:t>Kansas</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rial Nova"/>
                        </a:rPr>
                        <a:t>California</a:t>
                      </a:r>
                      <a:endParaRPr lang="en-US" sz="1600" b="0" i="1">
                        <a:effectLst/>
                        <a:latin typeface="Arial Nova"/>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Kansas</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Kansas</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1735206948"/>
                  </a:ext>
                </a:extLst>
              </a:tr>
              <a:tr h="788427">
                <a:tc>
                  <a:txBody>
                    <a:bodyPr/>
                    <a:lstStyle/>
                    <a:p>
                      <a:pPr algn="l" rtl="0" fontAlgn="base"/>
                      <a:r>
                        <a:rPr lang="en-US" sz="4100" b="0" i="1">
                          <a:effectLst/>
                          <a:latin typeface="Aptos"/>
                        </a:rPr>
                        <a:t>California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Kentucky</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Iowa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Oklahoma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3213318423"/>
                  </a:ext>
                </a:extLst>
              </a:tr>
              <a:tr h="788427">
                <a:tc>
                  <a:txBody>
                    <a:bodyPr/>
                    <a:lstStyle/>
                    <a:p>
                      <a:pPr algn="l" rtl="0" fontAlgn="base"/>
                      <a:r>
                        <a:rPr lang="en-US" sz="4100" b="0" i="1">
                          <a:effectLst/>
                          <a:latin typeface="Aptos"/>
                        </a:rPr>
                        <a:t>Georgia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New York</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S. Dakota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Missouri</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3056868088"/>
                  </a:ext>
                </a:extLst>
              </a:tr>
              <a:tr h="1159452">
                <a:tc>
                  <a:txBody>
                    <a:bodyPr/>
                    <a:lstStyle/>
                    <a:p>
                      <a:pPr algn="l" rtl="0" fontAlgn="base"/>
                      <a:r>
                        <a:rPr lang="en-US" sz="4100" b="0" i="1">
                          <a:effectLst/>
                          <a:latin typeface="Aptos"/>
                        </a:rPr>
                        <a:t>Oklahoma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Virginia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Nebraska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Iowa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2374483697"/>
                  </a:ext>
                </a:extLst>
              </a:tr>
            </a:tbl>
          </a:graphicData>
        </a:graphic>
      </p:graphicFrame>
      <p:grpSp>
        <p:nvGrpSpPr>
          <p:cNvPr id="75" name="Group 74">
            <a:extLst>
              <a:ext uri="{FF2B5EF4-FFF2-40B4-BE49-F238E27FC236}">
                <a16:creationId xmlns:a16="http://schemas.microsoft.com/office/drawing/2014/main" id="{19374DD0-81DA-F490-EF3C-BD6A3CFF8A16}"/>
              </a:ext>
            </a:extLst>
          </p:cNvPr>
          <p:cNvGrpSpPr/>
          <p:nvPr/>
        </p:nvGrpSpPr>
        <p:grpSpPr>
          <a:xfrm>
            <a:off x="32598993" y="5960519"/>
            <a:ext cx="16945121" cy="10419076"/>
            <a:chOff x="20400329" y="29713389"/>
            <a:chExt cx="24656256" cy="9940404"/>
          </a:xfrm>
        </p:grpSpPr>
        <p:pic>
          <p:nvPicPr>
            <p:cNvPr id="73" name="Picture 72">
              <a:extLst>
                <a:ext uri="{FF2B5EF4-FFF2-40B4-BE49-F238E27FC236}">
                  <a16:creationId xmlns:a16="http://schemas.microsoft.com/office/drawing/2014/main" id="{447AD70A-6EC7-A9E1-A4FE-A07951107F12}"/>
                </a:ext>
              </a:extLst>
            </p:cNvPr>
            <p:cNvPicPr>
              <a:picLocks noChangeAspect="1"/>
            </p:cNvPicPr>
            <p:nvPr/>
          </p:nvPicPr>
          <p:blipFill>
            <a:blip r:embed="rId6"/>
            <a:stretch>
              <a:fillRect/>
            </a:stretch>
          </p:blipFill>
          <p:spPr>
            <a:xfrm>
              <a:off x="20400329" y="29713389"/>
              <a:ext cx="24656256" cy="9940404"/>
            </a:xfrm>
            <a:prstGeom prst="rect">
              <a:avLst/>
            </a:prstGeom>
          </p:spPr>
        </p:pic>
        <p:pic>
          <p:nvPicPr>
            <p:cNvPr id="74" name="Picture 73" descr="A black background with red and black lines&#10;&#10;Description automatically generated">
              <a:extLst>
                <a:ext uri="{FF2B5EF4-FFF2-40B4-BE49-F238E27FC236}">
                  <a16:creationId xmlns:a16="http://schemas.microsoft.com/office/drawing/2014/main" id="{0AFFE0BA-6BDA-935A-F1C1-684434EA79B6}"/>
                </a:ext>
              </a:extLst>
            </p:cNvPr>
            <p:cNvPicPr>
              <a:picLocks noChangeAspect="1"/>
            </p:cNvPicPr>
            <p:nvPr/>
          </p:nvPicPr>
          <p:blipFill>
            <a:blip r:embed="rId7"/>
            <a:stretch>
              <a:fillRect/>
            </a:stretch>
          </p:blipFill>
          <p:spPr>
            <a:xfrm>
              <a:off x="29897823" y="30942917"/>
              <a:ext cx="6635886" cy="858025"/>
            </a:xfrm>
            <a:prstGeom prst="rect">
              <a:avLst/>
            </a:prstGeom>
          </p:spPr>
        </p:pic>
      </p:grpSp>
      <p:grpSp>
        <p:nvGrpSpPr>
          <p:cNvPr id="13" name="Group 12">
            <a:extLst>
              <a:ext uri="{FF2B5EF4-FFF2-40B4-BE49-F238E27FC236}">
                <a16:creationId xmlns:a16="http://schemas.microsoft.com/office/drawing/2014/main" id="{C2A867C4-3628-CA10-97FD-4BEC79C46753}"/>
              </a:ext>
            </a:extLst>
          </p:cNvPr>
          <p:cNvGrpSpPr/>
          <p:nvPr/>
        </p:nvGrpSpPr>
        <p:grpSpPr>
          <a:xfrm>
            <a:off x="17290771" y="18789075"/>
            <a:ext cx="16310461" cy="11016500"/>
            <a:chOff x="18182429" y="18724247"/>
            <a:chExt cx="12244867" cy="7636516"/>
          </a:xfrm>
        </p:grpSpPr>
        <p:pic>
          <p:nvPicPr>
            <p:cNvPr id="11" name="Picture 10" descr="A map of texas with different colored squares&#10;&#10;Description automatically generated">
              <a:extLst>
                <a:ext uri="{FF2B5EF4-FFF2-40B4-BE49-F238E27FC236}">
                  <a16:creationId xmlns:a16="http://schemas.microsoft.com/office/drawing/2014/main" id="{2CD630FA-0C3D-745D-0955-BDEBD2E3F2BC}"/>
                </a:ext>
              </a:extLst>
            </p:cNvPr>
            <p:cNvPicPr>
              <a:picLocks noChangeAspect="1"/>
            </p:cNvPicPr>
            <p:nvPr/>
          </p:nvPicPr>
          <p:blipFill>
            <a:blip r:embed="rId8"/>
            <a:stretch>
              <a:fillRect/>
            </a:stretch>
          </p:blipFill>
          <p:spPr>
            <a:xfrm>
              <a:off x="18182429" y="18724247"/>
              <a:ext cx="12244867" cy="7636516"/>
            </a:xfrm>
            <a:prstGeom prst="rect">
              <a:avLst/>
            </a:prstGeom>
          </p:spPr>
        </p:pic>
        <p:pic>
          <p:nvPicPr>
            <p:cNvPr id="12" name="Picture 11" descr="A green and orange rectangles&#10;&#10;Description automatically generated">
              <a:extLst>
                <a:ext uri="{FF2B5EF4-FFF2-40B4-BE49-F238E27FC236}">
                  <a16:creationId xmlns:a16="http://schemas.microsoft.com/office/drawing/2014/main" id="{C7EC02C9-B5EE-2F83-F1B4-68BBF5F25990}"/>
                </a:ext>
              </a:extLst>
            </p:cNvPr>
            <p:cNvPicPr>
              <a:picLocks noChangeAspect="1"/>
            </p:cNvPicPr>
            <p:nvPr/>
          </p:nvPicPr>
          <p:blipFill>
            <a:blip r:embed="rId9"/>
            <a:stretch>
              <a:fillRect/>
            </a:stretch>
          </p:blipFill>
          <p:spPr>
            <a:xfrm>
              <a:off x="20345833" y="23744547"/>
              <a:ext cx="4105770" cy="1949846"/>
            </a:xfrm>
            <a:prstGeom prst="rect">
              <a:avLst/>
            </a:prstGeom>
          </p:spPr>
        </p:pic>
      </p:grpSp>
      <p:pic>
        <p:nvPicPr>
          <p:cNvPr id="17" name="Picture 16" descr="A graph with blue lines and red dots&#10;&#10;Description automatically generated">
            <a:extLst>
              <a:ext uri="{FF2B5EF4-FFF2-40B4-BE49-F238E27FC236}">
                <a16:creationId xmlns:a16="http://schemas.microsoft.com/office/drawing/2014/main" id="{7CCD8840-BD8C-3831-1E05-C39026AE7D46}"/>
              </a:ext>
            </a:extLst>
          </p:cNvPr>
          <p:cNvPicPr>
            <a:picLocks noChangeAspect="1"/>
          </p:cNvPicPr>
          <p:nvPr/>
        </p:nvPicPr>
        <p:blipFill>
          <a:blip r:embed="rId10"/>
          <a:stretch>
            <a:fillRect/>
          </a:stretch>
        </p:blipFill>
        <p:spPr>
          <a:xfrm>
            <a:off x="32887744" y="19788326"/>
            <a:ext cx="16725179" cy="8052487"/>
          </a:xfrm>
          <a:prstGeom prst="rect">
            <a:avLst/>
          </a:prstGeom>
        </p:spPr>
      </p:pic>
      <p:sp>
        <p:nvSpPr>
          <p:cNvPr id="19" name="TextBox 18">
            <a:extLst>
              <a:ext uri="{FF2B5EF4-FFF2-40B4-BE49-F238E27FC236}">
                <a16:creationId xmlns:a16="http://schemas.microsoft.com/office/drawing/2014/main" id="{152AD2B6-62F1-7A57-0333-EE2A359E38A1}"/>
              </a:ext>
            </a:extLst>
          </p:cNvPr>
          <p:cNvSpPr txBox="1"/>
          <p:nvPr/>
        </p:nvSpPr>
        <p:spPr>
          <a:xfrm>
            <a:off x="1236113" y="19535795"/>
            <a:ext cx="18006346" cy="817482"/>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4800" b="1">
                <a:solidFill>
                  <a:srgbClr val="C00000"/>
                </a:solidFill>
              </a:rPr>
              <a:t>Texas tops the charts for highest storm events in USA All Year!</a:t>
            </a:r>
            <a:endParaRPr lang="en-US" sz="4800">
              <a:solidFill>
                <a:srgbClr val="C00000"/>
              </a:solidFill>
            </a:endParaRPr>
          </a:p>
        </p:txBody>
      </p:sp>
      <p:sp>
        <p:nvSpPr>
          <p:cNvPr id="20" name="TextBox 19">
            <a:extLst>
              <a:ext uri="{FF2B5EF4-FFF2-40B4-BE49-F238E27FC236}">
                <a16:creationId xmlns:a16="http://schemas.microsoft.com/office/drawing/2014/main" id="{660C6DAD-638D-9ADD-A6BC-236BCF703FDF}"/>
              </a:ext>
            </a:extLst>
          </p:cNvPr>
          <p:cNvSpPr txBox="1"/>
          <p:nvPr/>
        </p:nvSpPr>
        <p:spPr>
          <a:xfrm>
            <a:off x="389344" y="2480467"/>
            <a:ext cx="32362639" cy="2110144"/>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endParaRPr lang="en-US" sz="6600" b="1">
              <a:solidFill>
                <a:schemeClr val="bg1"/>
              </a:solidFill>
              <a:ea typeface="+mn-lt"/>
              <a:cs typeface="+mn-lt"/>
            </a:endParaRPr>
          </a:p>
          <a:p>
            <a:r>
              <a:rPr lang="en-US" sz="6600" b="1">
                <a:solidFill>
                  <a:schemeClr val="bg1"/>
                </a:solidFill>
                <a:highlight>
                  <a:srgbClr val="000080"/>
                </a:highlight>
                <a:ea typeface="+mn-lt"/>
                <a:cs typeface="+mn-lt"/>
              </a:rPr>
              <a:t>Analyzing Trends and Predicting the Future of Extreme Weather in the United States</a:t>
            </a:r>
            <a:endParaRPr lang="en-US" sz="6600" b="1">
              <a:solidFill>
                <a:schemeClr val="bg1"/>
              </a:solidFill>
              <a:highlight>
                <a:srgbClr val="000080"/>
              </a:highlight>
            </a:endParaRPr>
          </a:p>
        </p:txBody>
      </p:sp>
      <p:sp>
        <p:nvSpPr>
          <p:cNvPr id="21" name="TextBox 20">
            <a:extLst>
              <a:ext uri="{FF2B5EF4-FFF2-40B4-BE49-F238E27FC236}">
                <a16:creationId xmlns:a16="http://schemas.microsoft.com/office/drawing/2014/main" id="{A84D2E90-043B-6B72-A898-700F9019FAEC}"/>
              </a:ext>
            </a:extLst>
          </p:cNvPr>
          <p:cNvSpPr txBox="1"/>
          <p:nvPr/>
        </p:nvSpPr>
        <p:spPr>
          <a:xfrm>
            <a:off x="432372" y="1034500"/>
            <a:ext cx="26216623" cy="1556146"/>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9600" b="1" err="1">
                <a:solidFill>
                  <a:schemeClr val="bg1"/>
                </a:solidFill>
                <a:highlight>
                  <a:srgbClr val="000080"/>
                </a:highlight>
                <a:ea typeface="+mn-lt"/>
                <a:cs typeface="+mn-lt"/>
              </a:rPr>
              <a:t>StormWatch</a:t>
            </a:r>
            <a:r>
              <a:rPr lang="en-US" sz="9600" b="1">
                <a:solidFill>
                  <a:schemeClr val="bg1"/>
                </a:solidFill>
                <a:highlight>
                  <a:srgbClr val="000080"/>
                </a:highlight>
                <a:ea typeface="+mn-lt"/>
                <a:cs typeface="+mn-lt"/>
              </a:rPr>
              <a:t>:</a:t>
            </a:r>
            <a:endParaRPr lang="en-US" sz="9600" b="1">
              <a:solidFill>
                <a:schemeClr val="bg1"/>
              </a:solidFill>
              <a:ea typeface="+mn-lt"/>
              <a:cs typeface="+mn-lt"/>
            </a:endParaRPr>
          </a:p>
        </p:txBody>
      </p:sp>
      <p:sp>
        <p:nvSpPr>
          <p:cNvPr id="22" name="TextBox 21">
            <a:extLst>
              <a:ext uri="{FF2B5EF4-FFF2-40B4-BE49-F238E27FC236}">
                <a16:creationId xmlns:a16="http://schemas.microsoft.com/office/drawing/2014/main" id="{28B8B0ED-CE8A-EF43-7993-A7DF4068F3BD}"/>
              </a:ext>
            </a:extLst>
          </p:cNvPr>
          <p:cNvSpPr txBox="1"/>
          <p:nvPr/>
        </p:nvSpPr>
        <p:spPr>
          <a:xfrm>
            <a:off x="34851439" y="16522973"/>
            <a:ext cx="13649663"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ctr"/>
            <a:r>
              <a:rPr lang="en-US" sz="5100" b="1" baseline="0">
                <a:latin typeface="Aptos"/>
              </a:rPr>
              <a:t>Brace for More Storms in USA!</a:t>
            </a:r>
            <a:endParaRPr lang="en-US" sz="5100"/>
          </a:p>
        </p:txBody>
      </p:sp>
      <p:grpSp>
        <p:nvGrpSpPr>
          <p:cNvPr id="7" name="Group 6">
            <a:extLst>
              <a:ext uri="{FF2B5EF4-FFF2-40B4-BE49-F238E27FC236}">
                <a16:creationId xmlns:a16="http://schemas.microsoft.com/office/drawing/2014/main" id="{1A81D4E8-F982-DD42-C783-817C40F75AD3}"/>
              </a:ext>
            </a:extLst>
          </p:cNvPr>
          <p:cNvGrpSpPr/>
          <p:nvPr/>
        </p:nvGrpSpPr>
        <p:grpSpPr>
          <a:xfrm>
            <a:off x="1045199" y="26476666"/>
            <a:ext cx="16984798" cy="9208645"/>
            <a:chOff x="26944296" y="24924394"/>
            <a:chExt cx="12862322" cy="5801051"/>
          </a:xfrm>
        </p:grpSpPr>
        <p:pic>
          <p:nvPicPr>
            <p:cNvPr id="2" name="Picture 1" descr="A graph of a graph showing the number of events&#10;&#10;Description automatically generated">
              <a:extLst>
                <a:ext uri="{FF2B5EF4-FFF2-40B4-BE49-F238E27FC236}">
                  <a16:creationId xmlns:a16="http://schemas.microsoft.com/office/drawing/2014/main" id="{ACD8D99F-E753-A68D-3331-41F0FB8E39DC}"/>
                </a:ext>
              </a:extLst>
            </p:cNvPr>
            <p:cNvPicPr>
              <a:picLocks noChangeAspect="1"/>
            </p:cNvPicPr>
            <p:nvPr/>
          </p:nvPicPr>
          <p:blipFill>
            <a:blip r:embed="rId11"/>
            <a:stretch>
              <a:fillRect/>
            </a:stretch>
          </p:blipFill>
          <p:spPr>
            <a:xfrm>
              <a:off x="26944296" y="24924394"/>
              <a:ext cx="12862322" cy="5801051"/>
            </a:xfrm>
            <a:prstGeom prst="rect">
              <a:avLst/>
            </a:prstGeom>
          </p:spPr>
        </p:pic>
        <p:pic>
          <p:nvPicPr>
            <p:cNvPr id="3" name="Picture 2">
              <a:extLst>
                <a:ext uri="{FF2B5EF4-FFF2-40B4-BE49-F238E27FC236}">
                  <a16:creationId xmlns:a16="http://schemas.microsoft.com/office/drawing/2014/main" id="{C19632CF-172A-D31B-38CC-79538CF262EE}"/>
                </a:ext>
              </a:extLst>
            </p:cNvPr>
            <p:cNvPicPr>
              <a:picLocks noChangeAspect="1"/>
            </p:cNvPicPr>
            <p:nvPr/>
          </p:nvPicPr>
          <p:blipFill>
            <a:blip r:embed="rId12"/>
            <a:stretch>
              <a:fillRect/>
            </a:stretch>
          </p:blipFill>
          <p:spPr>
            <a:xfrm>
              <a:off x="31161497" y="25504848"/>
              <a:ext cx="3821776" cy="434286"/>
            </a:xfrm>
            <a:prstGeom prst="rect">
              <a:avLst/>
            </a:prstGeom>
          </p:spPr>
        </p:pic>
      </p:grpSp>
      <p:sp>
        <p:nvSpPr>
          <p:cNvPr id="14" name="TextBox 13">
            <a:extLst>
              <a:ext uri="{FF2B5EF4-FFF2-40B4-BE49-F238E27FC236}">
                <a16:creationId xmlns:a16="http://schemas.microsoft.com/office/drawing/2014/main" id="{F1A9647F-8631-DDEB-702B-7F20F71DAEA5}"/>
              </a:ext>
            </a:extLst>
          </p:cNvPr>
          <p:cNvSpPr txBox="1"/>
          <p:nvPr/>
        </p:nvSpPr>
        <p:spPr>
          <a:xfrm>
            <a:off x="34382199" y="17445098"/>
            <a:ext cx="1454339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l"/>
            <a:r>
              <a:rPr lang="en-US" sz="4000" baseline="0">
                <a:solidFill>
                  <a:srgbClr val="0D0D0D"/>
                </a:solidFill>
                <a:latin typeface="Aptos"/>
              </a:rPr>
              <a:t> </a:t>
            </a:r>
            <a:r>
              <a:rPr lang="en-US" sz="4000">
                <a:latin typeface="Aptos"/>
              </a:rPr>
              <a:t>​</a:t>
            </a:r>
            <a:r>
              <a:rPr lang="en-US" sz="4000" baseline="0">
                <a:latin typeface="Aptos"/>
              </a:rPr>
              <a:t>Our analysis shows a dramatic surge in frequency and intensity starting from 2023, urging immediate action for future resilience.</a:t>
            </a:r>
            <a:r>
              <a:rPr lang="en-US" sz="4000">
                <a:latin typeface="Aptos"/>
                <a:ea typeface="Aptos"/>
                <a:cs typeface="Aptos"/>
              </a:rPr>
              <a:t>​</a:t>
            </a:r>
            <a:endParaRPr lang="en-US" sz="4000">
              <a:latin typeface="Aptos"/>
            </a:endParaRPr>
          </a:p>
        </p:txBody>
      </p:sp>
      <p:sp>
        <p:nvSpPr>
          <p:cNvPr id="15" name="TextBox 14">
            <a:extLst>
              <a:ext uri="{FF2B5EF4-FFF2-40B4-BE49-F238E27FC236}">
                <a16:creationId xmlns:a16="http://schemas.microsoft.com/office/drawing/2014/main" id="{CD40D97F-0FCB-AC62-255B-EBED5F631A50}"/>
              </a:ext>
            </a:extLst>
          </p:cNvPr>
          <p:cNvSpPr txBox="1"/>
          <p:nvPr/>
        </p:nvSpPr>
        <p:spPr>
          <a:xfrm>
            <a:off x="19061141" y="28565794"/>
            <a:ext cx="12776843"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just"/>
            <a:br>
              <a:rPr lang="en-US" sz="4800"/>
            </a:br>
            <a:r>
              <a:rPr lang="en-US" sz="4800">
                <a:solidFill>
                  <a:srgbClr val="0D0D0D"/>
                </a:solidFill>
                <a:ea typeface="+mn-lt"/>
                <a:cs typeface="+mn-lt"/>
              </a:rPr>
              <a:t>Texas leads the nation in severe weather events and costly disasters, accounting for 15% of all U.S. billion-dollar disasters. This county-level map illustrates the state's vulnerability, with most counties experiencing up to 500 storm events, and some even surpassing 500</a:t>
            </a:r>
            <a:endParaRPr lang="en-US" sz="4800">
              <a:ea typeface="+mn-lt"/>
              <a:cs typeface="+mn-lt"/>
            </a:endParaRPr>
          </a:p>
        </p:txBody>
      </p:sp>
      <p:sp>
        <p:nvSpPr>
          <p:cNvPr id="16" name="TextBox 15">
            <a:extLst>
              <a:ext uri="{FF2B5EF4-FFF2-40B4-BE49-F238E27FC236}">
                <a16:creationId xmlns:a16="http://schemas.microsoft.com/office/drawing/2014/main" id="{A16A9C56-ED30-AC43-E0DC-0B8C44C0BE4F}"/>
              </a:ext>
            </a:extLst>
          </p:cNvPr>
          <p:cNvSpPr txBox="1"/>
          <p:nvPr/>
        </p:nvSpPr>
        <p:spPr>
          <a:xfrm>
            <a:off x="34371842" y="27943181"/>
            <a:ext cx="1457007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ctr"/>
            <a:r>
              <a:rPr lang="en-US" sz="4800" b="1">
                <a:solidFill>
                  <a:srgbClr val="C00000"/>
                </a:solidFill>
                <a:ea typeface="+mn-lt"/>
                <a:cs typeface="+mn-lt"/>
              </a:rPr>
              <a:t>In 2017: Storms Unleashed </a:t>
            </a:r>
            <a:r>
              <a:rPr lang="en-US" sz="4800" b="1" baseline="0">
                <a:solidFill>
                  <a:srgbClr val="C00000"/>
                </a:solidFill>
                <a:ea typeface="+mn-lt"/>
                <a:cs typeface="+mn-lt"/>
              </a:rPr>
              <a:t>$30 </a:t>
            </a:r>
            <a:r>
              <a:rPr lang="en-US" sz="4800" b="1">
                <a:solidFill>
                  <a:srgbClr val="C00000"/>
                </a:solidFill>
                <a:ea typeface="+mn-lt"/>
                <a:cs typeface="+mn-lt"/>
              </a:rPr>
              <a:t>Billion Havoc</a:t>
            </a:r>
            <a:r>
              <a:rPr lang="en-US" sz="4600">
                <a:solidFill>
                  <a:srgbClr val="C00000"/>
                </a:solidFill>
                <a:ea typeface="+mn-lt"/>
                <a:cs typeface="+mn-lt"/>
              </a:rPr>
              <a:t> </a:t>
            </a:r>
            <a:br>
              <a:rPr lang="en-US" sz="4600">
                <a:ea typeface="+mn-lt"/>
                <a:cs typeface="+mn-lt"/>
              </a:rPr>
            </a:br>
            <a:endParaRPr lang="en-US" sz="4600"/>
          </a:p>
        </p:txBody>
      </p:sp>
      <p:grpSp>
        <p:nvGrpSpPr>
          <p:cNvPr id="28" name="Group 27">
            <a:extLst>
              <a:ext uri="{FF2B5EF4-FFF2-40B4-BE49-F238E27FC236}">
                <a16:creationId xmlns:a16="http://schemas.microsoft.com/office/drawing/2014/main" id="{0097C588-4411-4081-8CB9-FA68ECBA731E}"/>
              </a:ext>
            </a:extLst>
          </p:cNvPr>
          <p:cNvGrpSpPr/>
          <p:nvPr/>
        </p:nvGrpSpPr>
        <p:grpSpPr>
          <a:xfrm>
            <a:off x="33652989" y="31079163"/>
            <a:ext cx="9429216" cy="7397999"/>
            <a:chOff x="14451188" y="10193446"/>
            <a:chExt cx="25992768" cy="26767689"/>
          </a:xfrm>
        </p:grpSpPr>
        <p:pic>
          <p:nvPicPr>
            <p:cNvPr id="23" name="Graphic 22" descr="Magnifying glass outline">
              <a:extLst>
                <a:ext uri="{FF2B5EF4-FFF2-40B4-BE49-F238E27FC236}">
                  <a16:creationId xmlns:a16="http://schemas.microsoft.com/office/drawing/2014/main" id="{DDD18006-E2D6-39BE-0006-572114E369E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681245" y="19202400"/>
              <a:ext cx="914120" cy="914400"/>
            </a:xfrm>
            <a:prstGeom prst="rect">
              <a:avLst/>
            </a:prstGeom>
          </p:spPr>
        </p:pic>
        <p:pic>
          <p:nvPicPr>
            <p:cNvPr id="24" name="Picture 23">
              <a:extLst>
                <a:ext uri="{FF2B5EF4-FFF2-40B4-BE49-F238E27FC236}">
                  <a16:creationId xmlns:a16="http://schemas.microsoft.com/office/drawing/2014/main" id="{87171992-9F08-0125-E70D-0A23A56EB7C0}"/>
                </a:ext>
              </a:extLst>
            </p:cNvPr>
            <p:cNvPicPr>
              <a:picLocks noChangeAspect="1"/>
            </p:cNvPicPr>
            <p:nvPr/>
          </p:nvPicPr>
          <p:blipFill>
            <a:blip r:embed="rId15"/>
            <a:stretch>
              <a:fillRect/>
            </a:stretch>
          </p:blipFill>
          <p:spPr>
            <a:xfrm>
              <a:off x="14990723" y="10193446"/>
              <a:ext cx="23208737" cy="23591520"/>
            </a:xfrm>
            <a:prstGeom prst="rect">
              <a:avLst/>
            </a:prstGeom>
          </p:spPr>
        </p:pic>
        <p:pic>
          <p:nvPicPr>
            <p:cNvPr id="26" name="Picture 25" descr="A purple rectangle on a black background&#10;&#10;Description automatically generated">
              <a:extLst>
                <a:ext uri="{FF2B5EF4-FFF2-40B4-BE49-F238E27FC236}">
                  <a16:creationId xmlns:a16="http://schemas.microsoft.com/office/drawing/2014/main" id="{60464F1C-C51C-4E49-60E7-546B058D360A}"/>
                </a:ext>
              </a:extLst>
            </p:cNvPr>
            <p:cNvPicPr>
              <a:picLocks noChangeAspect="1"/>
            </p:cNvPicPr>
            <p:nvPr/>
          </p:nvPicPr>
          <p:blipFill>
            <a:blip r:embed="rId16"/>
            <a:stretch>
              <a:fillRect/>
            </a:stretch>
          </p:blipFill>
          <p:spPr>
            <a:xfrm>
              <a:off x="14451188" y="34538317"/>
              <a:ext cx="10431079" cy="2422818"/>
            </a:xfrm>
            <a:prstGeom prst="rect">
              <a:avLst/>
            </a:prstGeom>
          </p:spPr>
        </p:pic>
        <p:sp>
          <p:nvSpPr>
            <p:cNvPr id="27" name="TextBox 26">
              <a:extLst>
                <a:ext uri="{FF2B5EF4-FFF2-40B4-BE49-F238E27FC236}">
                  <a16:creationId xmlns:a16="http://schemas.microsoft.com/office/drawing/2014/main" id="{5D88B7EB-097C-EFD6-30BB-498F3254FE34}"/>
                </a:ext>
              </a:extLst>
            </p:cNvPr>
            <p:cNvSpPr txBox="1"/>
            <p:nvPr/>
          </p:nvSpPr>
          <p:spPr>
            <a:xfrm>
              <a:off x="25296090" y="34538070"/>
              <a:ext cx="15147866" cy="2161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Dash = AM, Bar = PM</a:t>
              </a:r>
            </a:p>
          </p:txBody>
        </p:sp>
      </p:grpSp>
      <p:sp>
        <p:nvSpPr>
          <p:cNvPr id="35" name="TextBox 34">
            <a:extLst>
              <a:ext uri="{FF2B5EF4-FFF2-40B4-BE49-F238E27FC236}">
                <a16:creationId xmlns:a16="http://schemas.microsoft.com/office/drawing/2014/main" id="{CC33C27F-C84B-ED1F-4AAD-2BCD53148043}"/>
              </a:ext>
            </a:extLst>
          </p:cNvPr>
          <p:cNvSpPr txBox="1"/>
          <p:nvPr/>
        </p:nvSpPr>
        <p:spPr>
          <a:xfrm>
            <a:off x="43181961" y="31722613"/>
            <a:ext cx="62308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err="1">
                <a:solidFill>
                  <a:srgbClr val="C00000"/>
                </a:solidFill>
                <a:ea typeface="+mn-lt"/>
                <a:cs typeface="+mn-lt"/>
              </a:rPr>
              <a:t>Tornadoclock</a:t>
            </a:r>
            <a:r>
              <a:rPr lang="en-US" sz="7200" b="1">
                <a:solidFill>
                  <a:srgbClr val="C00000"/>
                </a:solidFill>
                <a:ea typeface="+mn-lt"/>
                <a:cs typeface="+mn-lt"/>
              </a:rPr>
              <a:t>!</a:t>
            </a:r>
            <a:endParaRPr lang="en-US" sz="7200" b="1">
              <a:solidFill>
                <a:srgbClr val="C00000"/>
              </a:solidFill>
            </a:endParaRPr>
          </a:p>
          <a:p>
            <a:pPr algn="l"/>
            <a:endParaRPr lang="en-US" sz="7200" b="1">
              <a:solidFill>
                <a:srgbClr val="FF0000"/>
              </a:solidFill>
            </a:endParaRPr>
          </a:p>
        </p:txBody>
      </p:sp>
      <p:sp>
        <p:nvSpPr>
          <p:cNvPr id="36" name="TextBox 35">
            <a:extLst>
              <a:ext uri="{FF2B5EF4-FFF2-40B4-BE49-F238E27FC236}">
                <a16:creationId xmlns:a16="http://schemas.microsoft.com/office/drawing/2014/main" id="{2F7D9743-A56C-4ACE-267F-02B70285850D}"/>
              </a:ext>
            </a:extLst>
          </p:cNvPr>
          <p:cNvSpPr txBox="1"/>
          <p:nvPr/>
        </p:nvSpPr>
        <p:spPr>
          <a:xfrm>
            <a:off x="43069610" y="34229369"/>
            <a:ext cx="675460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Late Afternoon and Evening Hours Show Highest Counts! (500 Events per Polar Axis)</a:t>
            </a:r>
          </a:p>
        </p:txBody>
      </p:sp>
      <p:sp>
        <p:nvSpPr>
          <p:cNvPr id="38" name="Rectangle 37">
            <a:extLst>
              <a:ext uri="{FF2B5EF4-FFF2-40B4-BE49-F238E27FC236}">
                <a16:creationId xmlns:a16="http://schemas.microsoft.com/office/drawing/2014/main" id="{47C59E53-DA20-C7A1-2708-1AC4C5C56419}"/>
              </a:ext>
            </a:extLst>
          </p:cNvPr>
          <p:cNvSpPr/>
          <p:nvPr/>
        </p:nvSpPr>
        <p:spPr>
          <a:xfrm>
            <a:off x="32526292" y="19523101"/>
            <a:ext cx="17338196" cy="105601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8EAB616-7902-7965-7516-BE4306BBC20F}"/>
              </a:ext>
            </a:extLst>
          </p:cNvPr>
          <p:cNvSpPr/>
          <p:nvPr/>
        </p:nvSpPr>
        <p:spPr>
          <a:xfrm>
            <a:off x="32517642" y="30730881"/>
            <a:ext cx="17338195" cy="82758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7DB7E5B-7EFA-5A6A-7F12-86F2E0785B81}"/>
              </a:ext>
            </a:extLst>
          </p:cNvPr>
          <p:cNvSpPr txBox="1"/>
          <p:nvPr/>
        </p:nvSpPr>
        <p:spPr>
          <a:xfrm>
            <a:off x="33097585" y="28719299"/>
            <a:ext cx="179813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0D0D0D"/>
                </a:solidFill>
                <a:ea typeface="+mn-lt"/>
                <a:cs typeface="+mn-lt"/>
              </a:rPr>
              <a:t>Enough to Build 150 Hospitals or Fund 3M Scholarships for Students</a:t>
            </a:r>
            <a:endParaRPr lang="en-US" sz="4400"/>
          </a:p>
        </p:txBody>
      </p:sp>
      <p:sp>
        <p:nvSpPr>
          <p:cNvPr id="43" name="TextBox 42">
            <a:extLst>
              <a:ext uri="{FF2B5EF4-FFF2-40B4-BE49-F238E27FC236}">
                <a16:creationId xmlns:a16="http://schemas.microsoft.com/office/drawing/2014/main" id="{30C1D229-545C-1551-9AEB-7BFAD8A1B380}"/>
              </a:ext>
            </a:extLst>
          </p:cNvPr>
          <p:cNvSpPr txBox="1"/>
          <p:nvPr/>
        </p:nvSpPr>
        <p:spPr>
          <a:xfrm>
            <a:off x="1234513" y="36297053"/>
            <a:ext cx="18028388"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solidFill>
                  <a:srgbClr val="C00000"/>
                </a:solidFill>
                <a:ea typeface="+mn-lt"/>
                <a:cs typeface="+mn-lt"/>
              </a:rPr>
              <a:t>Heads up, Texas!</a:t>
            </a:r>
            <a:r>
              <a:rPr lang="en-US" sz="6000" b="1">
                <a:solidFill>
                  <a:srgbClr val="C00000"/>
                </a:solidFill>
                <a:ea typeface="+mn-lt"/>
                <a:cs typeface="+mn-lt"/>
              </a:rPr>
              <a:t> </a:t>
            </a:r>
            <a:endParaRPr lang="en-US" sz="6000" b="1">
              <a:solidFill>
                <a:srgbClr val="C00000"/>
              </a:solidFill>
            </a:endParaRPr>
          </a:p>
          <a:p>
            <a:r>
              <a:rPr lang="en-US" sz="4800">
                <a:ea typeface="+mn-lt"/>
                <a:cs typeface="+mn-lt"/>
              </a:rPr>
              <a:t>Our ARIMA forecast shows a spike in storm events coming in near future.</a:t>
            </a:r>
            <a:endParaRPr lang="en-US" sz="4800"/>
          </a:p>
        </p:txBody>
      </p:sp>
      <p:sp>
        <p:nvSpPr>
          <p:cNvPr id="45" name="TextBox 44">
            <a:extLst>
              <a:ext uri="{FF2B5EF4-FFF2-40B4-BE49-F238E27FC236}">
                <a16:creationId xmlns:a16="http://schemas.microsoft.com/office/drawing/2014/main" id="{3774BA80-46BC-37A1-752E-6115EDBA0D83}"/>
              </a:ext>
            </a:extLst>
          </p:cNvPr>
          <p:cNvSpPr txBox="1"/>
          <p:nvPr/>
        </p:nvSpPr>
        <p:spPr>
          <a:xfrm>
            <a:off x="41116970" y="785840"/>
            <a:ext cx="1103879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ea typeface="+mn-lt"/>
                <a:cs typeface="+mn-lt"/>
              </a:rPr>
              <a:t>Created by:</a:t>
            </a:r>
            <a:br>
              <a:rPr lang="en-US" sz="5400">
                <a:solidFill>
                  <a:schemeClr val="bg1"/>
                </a:solidFill>
                <a:ea typeface="+mn-lt"/>
                <a:cs typeface="+mn-lt"/>
              </a:rPr>
            </a:br>
            <a:r>
              <a:rPr lang="en-US" sz="5400">
                <a:solidFill>
                  <a:schemeClr val="bg1"/>
                </a:solidFill>
                <a:ea typeface="+mn-lt"/>
                <a:cs typeface="+mn-lt"/>
              </a:rPr>
              <a:t>Reyhaneh </a:t>
            </a:r>
            <a:r>
              <a:rPr lang="en-US" sz="5400" err="1">
                <a:solidFill>
                  <a:schemeClr val="bg1"/>
                </a:solidFill>
                <a:ea typeface="+mn-lt"/>
                <a:cs typeface="+mn-lt"/>
              </a:rPr>
              <a:t>Bolouri</a:t>
            </a:r>
            <a:endParaRPr lang="en-US" sz="5400">
              <a:solidFill>
                <a:schemeClr val="bg1"/>
              </a:solidFill>
            </a:endParaRPr>
          </a:p>
          <a:p>
            <a:r>
              <a:rPr lang="en-US" sz="5400">
                <a:solidFill>
                  <a:schemeClr val="bg1"/>
                </a:solidFill>
                <a:ea typeface="+mn-lt"/>
                <a:cs typeface="+mn-lt"/>
              </a:rPr>
              <a:t>Md </a:t>
            </a:r>
            <a:r>
              <a:rPr lang="en-US" sz="5400" err="1">
                <a:solidFill>
                  <a:schemeClr val="bg1"/>
                </a:solidFill>
                <a:ea typeface="+mn-lt"/>
                <a:cs typeface="+mn-lt"/>
              </a:rPr>
              <a:t>Tahidul</a:t>
            </a:r>
            <a:r>
              <a:rPr lang="en-US" sz="5400">
                <a:solidFill>
                  <a:schemeClr val="bg1"/>
                </a:solidFill>
                <a:ea typeface="+mn-lt"/>
                <a:cs typeface="+mn-lt"/>
              </a:rPr>
              <a:t> Islam</a:t>
            </a:r>
            <a:endParaRPr lang="en-US" sz="5400">
              <a:solidFill>
                <a:schemeClr val="bg1"/>
              </a:solidFill>
            </a:endParaRPr>
          </a:p>
          <a:p>
            <a:r>
              <a:rPr lang="en-US" sz="5400">
                <a:solidFill>
                  <a:schemeClr val="bg1"/>
                </a:solidFill>
                <a:ea typeface="+mn-lt"/>
                <a:cs typeface="+mn-lt"/>
              </a:rPr>
              <a:t>Sai Varsha </a:t>
            </a:r>
            <a:r>
              <a:rPr lang="en-US" sz="5400" err="1">
                <a:solidFill>
                  <a:schemeClr val="bg1"/>
                </a:solidFill>
                <a:ea typeface="+mn-lt"/>
                <a:cs typeface="+mn-lt"/>
              </a:rPr>
              <a:t>Sreeperumbudur</a:t>
            </a:r>
            <a:endParaRPr lang="en-US" sz="5400">
              <a:solidFill>
                <a:schemeClr val="bg1"/>
              </a:solidFill>
            </a:endParaRPr>
          </a:p>
        </p:txBody>
      </p:sp>
      <p:sp>
        <p:nvSpPr>
          <p:cNvPr id="47" name="TextBox 46">
            <a:extLst>
              <a:ext uri="{FF2B5EF4-FFF2-40B4-BE49-F238E27FC236}">
                <a16:creationId xmlns:a16="http://schemas.microsoft.com/office/drawing/2014/main" id="{EBF00DF5-7D3B-C6CB-A07D-CBDC3A7717BB}"/>
              </a:ext>
            </a:extLst>
          </p:cNvPr>
          <p:cNvSpPr txBox="1"/>
          <p:nvPr/>
        </p:nvSpPr>
        <p:spPr>
          <a:xfrm>
            <a:off x="765666" y="6642548"/>
            <a:ext cx="12221942" cy="1135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r>
              <a:rPr lang="en-US" sz="3600"/>
            </a:br>
            <a:r>
              <a:rPr lang="en-US" sz="4400">
                <a:ea typeface="+mn-lt"/>
                <a:cs typeface="+mn-lt"/>
              </a:rPr>
              <a:t>Over the past decade, data from the National Weather Service (NWS) and NOAA reveals a dramatic increase in severe weather events across the United States. This visualization highlights the staggering frequency and intensity of storms, especially in Texas, which tops the charts year-round. Utilizing ARIMA models, our analysis predicts an alarming surge in storm events from 2023 onwards. Geospatial maps illustrate that Texas counties often face over 500 storm events, with 2017 alone causing $30 billion in damages. Notably, late afternoons and evenings are peak times for storm occurrences, underscoring the urgent need for enhanced preparedness and resilience measures.                </a:t>
            </a:r>
            <a:br>
              <a:rPr lang="en-US" sz="4400"/>
            </a:br>
            <a:endParaRPr lang="en-US" sz="3600"/>
          </a:p>
        </p:txBody>
      </p:sp>
      <p:sp>
        <p:nvSpPr>
          <p:cNvPr id="48" name="TextBox 47">
            <a:extLst>
              <a:ext uri="{FF2B5EF4-FFF2-40B4-BE49-F238E27FC236}">
                <a16:creationId xmlns:a16="http://schemas.microsoft.com/office/drawing/2014/main" id="{40913FED-65E6-9C91-54A7-CACC71FECF9B}"/>
              </a:ext>
            </a:extLst>
          </p:cNvPr>
          <p:cNvSpPr txBox="1"/>
          <p:nvPr/>
        </p:nvSpPr>
        <p:spPr>
          <a:xfrm>
            <a:off x="2787535" y="5565196"/>
            <a:ext cx="739037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ea typeface="+mn-lt"/>
                <a:cs typeface="+mn-lt"/>
              </a:rPr>
              <a:t>Background</a:t>
            </a:r>
            <a:endParaRPr lang="en-US" sz="6600"/>
          </a:p>
        </p:txBody>
      </p:sp>
      <p:sp>
        <p:nvSpPr>
          <p:cNvPr id="50" name="Rectangle 49">
            <a:extLst>
              <a:ext uri="{FF2B5EF4-FFF2-40B4-BE49-F238E27FC236}">
                <a16:creationId xmlns:a16="http://schemas.microsoft.com/office/drawing/2014/main" id="{E76909AC-5C50-35BF-3A95-C33FD08FDC4E}"/>
              </a:ext>
            </a:extLst>
          </p:cNvPr>
          <p:cNvSpPr/>
          <p:nvPr/>
        </p:nvSpPr>
        <p:spPr>
          <a:xfrm>
            <a:off x="448811" y="6688923"/>
            <a:ext cx="12881941" cy="114214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A qr code with a dinosaur&#10;&#10;Description automatically generated">
            <a:extLst>
              <a:ext uri="{FF2B5EF4-FFF2-40B4-BE49-F238E27FC236}">
                <a16:creationId xmlns:a16="http://schemas.microsoft.com/office/drawing/2014/main" id="{92BF864C-7584-CDA6-F3AA-69E752ECD3DC}"/>
              </a:ext>
            </a:extLst>
          </p:cNvPr>
          <p:cNvPicPr>
            <a:picLocks noChangeAspect="1"/>
          </p:cNvPicPr>
          <p:nvPr/>
        </p:nvPicPr>
        <p:blipFill>
          <a:blip r:embed="rId17"/>
          <a:stretch>
            <a:fillRect/>
          </a:stretch>
        </p:blipFill>
        <p:spPr>
          <a:xfrm>
            <a:off x="26635756" y="33843591"/>
            <a:ext cx="5072720" cy="4173910"/>
          </a:xfrm>
          <a:prstGeom prst="rect">
            <a:avLst/>
          </a:prstGeom>
        </p:spPr>
      </p:pic>
      <p:sp>
        <p:nvSpPr>
          <p:cNvPr id="52" name="TextBox 51">
            <a:extLst>
              <a:ext uri="{FF2B5EF4-FFF2-40B4-BE49-F238E27FC236}">
                <a16:creationId xmlns:a16="http://schemas.microsoft.com/office/drawing/2014/main" id="{2EAF567F-5F71-C1FF-F01C-50BE86413FAE}"/>
              </a:ext>
            </a:extLst>
          </p:cNvPr>
          <p:cNvSpPr txBox="1"/>
          <p:nvPr/>
        </p:nvSpPr>
        <p:spPr>
          <a:xfrm>
            <a:off x="19336970" y="34772005"/>
            <a:ext cx="715608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tx1">
                    <a:lumMod val="95000"/>
                    <a:lumOff val="5000"/>
                  </a:schemeClr>
                </a:solidFill>
                <a:ea typeface="+mn-lt"/>
                <a:cs typeface="+mn-lt"/>
              </a:rPr>
              <a:t>Scan the QR code or follow the </a:t>
            </a:r>
            <a:r>
              <a:rPr lang="en-US" sz="4000" b="1">
                <a:solidFill>
                  <a:srgbClr val="00B0F0"/>
                </a:solidFill>
                <a:ea typeface="+mn-lt"/>
                <a:cs typeface="+mn-lt"/>
              </a:rPr>
              <a:t>link</a:t>
            </a:r>
            <a:r>
              <a:rPr lang="en-US" sz="4000" b="1">
                <a:solidFill>
                  <a:schemeClr val="tx1">
                    <a:lumMod val="95000"/>
                    <a:lumOff val="5000"/>
                  </a:schemeClr>
                </a:solidFill>
                <a:ea typeface="+mn-lt"/>
                <a:cs typeface="+mn-lt"/>
              </a:rPr>
              <a:t> to explore our Interactive Texas Storm Map!</a:t>
            </a:r>
            <a:br>
              <a:rPr lang="en-US" sz="4000" b="1">
                <a:solidFill>
                  <a:schemeClr val="tx1">
                    <a:lumMod val="95000"/>
                    <a:lumOff val="5000"/>
                  </a:schemeClr>
                </a:solidFill>
                <a:ea typeface="+mn-lt"/>
                <a:cs typeface="+mn-lt"/>
              </a:rPr>
            </a:br>
            <a:br>
              <a:rPr lang="en-US" sz="4000" b="1">
                <a:solidFill>
                  <a:schemeClr val="tx1">
                    <a:lumMod val="95000"/>
                    <a:lumOff val="5000"/>
                  </a:schemeClr>
                </a:solidFill>
                <a:ea typeface="+mn-lt"/>
                <a:cs typeface="+mn-lt"/>
              </a:rPr>
            </a:br>
            <a:endParaRPr lang="en-US" sz="4000" b="1">
              <a:solidFill>
                <a:schemeClr val="tx1">
                  <a:lumMod val="95000"/>
                  <a:lumOff val="5000"/>
                </a:schemeClr>
              </a:solidFill>
              <a:ea typeface="+mn-lt"/>
              <a:cs typeface="+mn-lt"/>
            </a:endParaRPr>
          </a:p>
        </p:txBody>
      </p:sp>
      <p:pic>
        <p:nvPicPr>
          <p:cNvPr id="9" name="Graphic 8" descr="Back with solid fill">
            <a:extLst>
              <a:ext uri="{FF2B5EF4-FFF2-40B4-BE49-F238E27FC236}">
                <a16:creationId xmlns:a16="http://schemas.microsoft.com/office/drawing/2014/main" id="{2D286689-6B36-10BB-8E8A-F22CD948F7C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3380000">
            <a:off x="17960724" y="16294216"/>
            <a:ext cx="6718778" cy="6980792"/>
          </a:xfrm>
          <a:prstGeom prst="rect">
            <a:avLst/>
          </a:prstGeom>
        </p:spPr>
      </p:pic>
      <p:sp>
        <p:nvSpPr>
          <p:cNvPr id="29" name="TextBox 28">
            <a:extLst>
              <a:ext uri="{FF2B5EF4-FFF2-40B4-BE49-F238E27FC236}">
                <a16:creationId xmlns:a16="http://schemas.microsoft.com/office/drawing/2014/main" id="{3C77D924-92CE-A599-DF53-E60E56819FDF}"/>
              </a:ext>
            </a:extLst>
          </p:cNvPr>
          <p:cNvSpPr txBox="1"/>
          <p:nvPr/>
        </p:nvSpPr>
        <p:spPr>
          <a:xfrm>
            <a:off x="21386857" y="38055827"/>
            <a:ext cx="101137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solidFill>
                  <a:srgbClr val="00B0F0"/>
                </a:solidFill>
                <a:ea typeface="+mn-lt"/>
                <a:cs typeface="+mn-lt"/>
              </a:rPr>
              <a:t>https://tahidul94.shinyapps.io/myapp123/</a:t>
            </a:r>
            <a:endParaRPr lang="en-US" sz="4000" b="1">
              <a:solidFill>
                <a:srgbClr val="00B0F0"/>
              </a:solidFill>
            </a:endParaRP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5A9C56A-A0BD-EE76-FF8D-394126F778ED}"/>
              </a:ext>
            </a:extLst>
          </p:cNvPr>
          <p:cNvSpPr/>
          <p:nvPr/>
        </p:nvSpPr>
        <p:spPr>
          <a:xfrm>
            <a:off x="32512734" y="5949723"/>
            <a:ext cx="17325267" cy="13021981"/>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98847F4-3FF6-CC9F-318D-92944B3CDC80}"/>
              </a:ext>
            </a:extLst>
          </p:cNvPr>
          <p:cNvSpPr/>
          <p:nvPr/>
        </p:nvSpPr>
        <p:spPr>
          <a:xfrm>
            <a:off x="392563" y="17876939"/>
            <a:ext cx="31755485" cy="211203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the united states&#10;&#10;Description automatically generated">
            <a:extLst>
              <a:ext uri="{FF2B5EF4-FFF2-40B4-BE49-F238E27FC236}">
                <a16:creationId xmlns:a16="http://schemas.microsoft.com/office/drawing/2014/main" id="{93E12FED-CFED-2903-9E90-E52DE65BBC52}"/>
              </a:ext>
            </a:extLst>
          </p:cNvPr>
          <p:cNvPicPr>
            <a:picLocks noChangeAspect="1"/>
          </p:cNvPicPr>
          <p:nvPr/>
        </p:nvPicPr>
        <p:blipFill>
          <a:blip r:embed="rId2"/>
          <a:stretch>
            <a:fillRect/>
          </a:stretch>
        </p:blipFill>
        <p:spPr>
          <a:xfrm>
            <a:off x="13320270" y="8172903"/>
            <a:ext cx="18829214" cy="9661310"/>
          </a:xfrm>
          <a:prstGeom prst="rect">
            <a:avLst/>
          </a:prstGeom>
        </p:spPr>
      </p:pic>
      <p:pic>
        <p:nvPicPr>
          <p:cNvPr id="6" name="Picture 5" descr="A colorful squares on a black background&#10;&#10;Description automatically generated">
            <a:extLst>
              <a:ext uri="{FF2B5EF4-FFF2-40B4-BE49-F238E27FC236}">
                <a16:creationId xmlns:a16="http://schemas.microsoft.com/office/drawing/2014/main" id="{EA489C27-B380-9A02-D16C-B074688434DC}"/>
              </a:ext>
            </a:extLst>
          </p:cNvPr>
          <p:cNvPicPr>
            <a:picLocks noChangeAspect="1"/>
          </p:cNvPicPr>
          <p:nvPr/>
        </p:nvPicPr>
        <p:blipFill>
          <a:blip r:embed="rId3"/>
          <a:stretch>
            <a:fillRect/>
          </a:stretch>
        </p:blipFill>
        <p:spPr>
          <a:xfrm>
            <a:off x="28226595" y="14327209"/>
            <a:ext cx="4268593" cy="2660423"/>
          </a:xfrm>
          <a:prstGeom prst="rect">
            <a:avLst/>
          </a:prstGeom>
        </p:spPr>
      </p:pic>
      <p:pic>
        <p:nvPicPr>
          <p:cNvPr id="4" name="Picture 3" descr="Thunderstorm Storm Lightnings Sky Free Stock Photo - Public Domain Pictures">
            <a:extLst>
              <a:ext uri="{FF2B5EF4-FFF2-40B4-BE49-F238E27FC236}">
                <a16:creationId xmlns:a16="http://schemas.microsoft.com/office/drawing/2014/main" id="{9BAB1452-86CD-4E36-E5A2-99C1122EC3F0}"/>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saturation sat="142000"/>
                    </a14:imgEffect>
                    <a14:imgEffect>
                      <a14:brightnessContrast contrast="13000"/>
                    </a14:imgEffect>
                  </a14:imgLayer>
                </a14:imgProps>
              </a:ext>
            </a:extLst>
          </a:blip>
          <a:stretch>
            <a:fillRect/>
          </a:stretch>
        </p:blipFill>
        <p:spPr>
          <a:xfrm>
            <a:off x="-8208" y="18892"/>
            <a:ext cx="50317468" cy="5115050"/>
          </a:xfrm>
          <a:prstGeom prst="rect">
            <a:avLst/>
          </a:prstGeom>
        </p:spPr>
      </p:pic>
      <p:sp>
        <p:nvSpPr>
          <p:cNvPr id="59" name="TextBox 58">
            <a:extLst>
              <a:ext uri="{FF2B5EF4-FFF2-40B4-BE49-F238E27FC236}">
                <a16:creationId xmlns:a16="http://schemas.microsoft.com/office/drawing/2014/main" id="{2913ABD6-69A7-291F-2631-0C111BCBBA08}"/>
              </a:ext>
            </a:extLst>
          </p:cNvPr>
          <p:cNvSpPr txBox="1"/>
          <p:nvPr/>
        </p:nvSpPr>
        <p:spPr>
          <a:xfrm>
            <a:off x="14462453" y="6124812"/>
            <a:ext cx="17288745" cy="1740812"/>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ctr"/>
            <a:r>
              <a:rPr lang="en-US" sz="5400" b="1">
                <a:ea typeface="+mn-lt"/>
                <a:cs typeface="+mn-lt"/>
              </a:rPr>
              <a:t>Over The Past Decade, Harsh Storm Events Have Ravaged Midwest and East Coast In The United States</a:t>
            </a:r>
            <a:endParaRPr lang="en-US" sz="5400" b="1"/>
          </a:p>
        </p:txBody>
      </p:sp>
      <p:graphicFrame>
        <p:nvGraphicFramePr>
          <p:cNvPr id="10" name="Table 9">
            <a:extLst>
              <a:ext uri="{FF2B5EF4-FFF2-40B4-BE49-F238E27FC236}">
                <a16:creationId xmlns:a16="http://schemas.microsoft.com/office/drawing/2014/main" id="{D95AC364-0165-4E22-DD55-5B9B9FACB136}"/>
              </a:ext>
            </a:extLst>
          </p:cNvPr>
          <p:cNvGraphicFramePr>
            <a:graphicFrameLocks noGrp="1"/>
          </p:cNvGraphicFramePr>
          <p:nvPr/>
        </p:nvGraphicFramePr>
        <p:xfrm>
          <a:off x="1450267" y="20711484"/>
          <a:ext cx="15902587" cy="5379849"/>
        </p:xfrm>
        <a:graphic>
          <a:graphicData uri="http://schemas.openxmlformats.org/drawingml/2006/table">
            <a:tbl>
              <a:tblPr bandRow="1">
                <a:tableStyleId>{5C22544A-7EE6-4342-B048-85BDC9FD1C3A}</a:tableStyleId>
              </a:tblPr>
              <a:tblGrid>
                <a:gridCol w="4102103">
                  <a:extLst>
                    <a:ext uri="{9D8B030D-6E8A-4147-A177-3AD203B41FA5}">
                      <a16:colId xmlns:a16="http://schemas.microsoft.com/office/drawing/2014/main" val="2910062032"/>
                    </a:ext>
                  </a:extLst>
                </a:gridCol>
                <a:gridCol w="4102103">
                  <a:extLst>
                    <a:ext uri="{9D8B030D-6E8A-4147-A177-3AD203B41FA5}">
                      <a16:colId xmlns:a16="http://schemas.microsoft.com/office/drawing/2014/main" val="3492240038"/>
                    </a:ext>
                  </a:extLst>
                </a:gridCol>
                <a:gridCol w="4102103">
                  <a:extLst>
                    <a:ext uri="{9D8B030D-6E8A-4147-A177-3AD203B41FA5}">
                      <a16:colId xmlns:a16="http://schemas.microsoft.com/office/drawing/2014/main" val="295488626"/>
                    </a:ext>
                  </a:extLst>
                </a:gridCol>
                <a:gridCol w="3545884">
                  <a:extLst>
                    <a:ext uri="{9D8B030D-6E8A-4147-A177-3AD203B41FA5}">
                      <a16:colId xmlns:a16="http://schemas.microsoft.com/office/drawing/2014/main" val="1056313912"/>
                    </a:ext>
                  </a:extLst>
                </a:gridCol>
                <a:gridCol w="50394">
                  <a:extLst>
                    <a:ext uri="{9D8B030D-6E8A-4147-A177-3AD203B41FA5}">
                      <a16:colId xmlns:a16="http://schemas.microsoft.com/office/drawing/2014/main" val="2500436004"/>
                    </a:ext>
                  </a:extLst>
                </a:gridCol>
              </a:tblGrid>
              <a:tr h="881181">
                <a:tc>
                  <a:txBody>
                    <a:bodyPr/>
                    <a:lstStyle/>
                    <a:p>
                      <a:pPr algn="l" rtl="0" fontAlgn="base"/>
                      <a:r>
                        <a:rPr lang="en-US" sz="4100" b="1">
                          <a:effectLst/>
                          <a:latin typeface="Aptos"/>
                        </a:rPr>
                        <a:t>Spring</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l" rtl="0" fontAlgn="base"/>
                      <a:r>
                        <a:rPr lang="en-US" sz="4100" b="1">
                          <a:effectLst/>
                          <a:latin typeface="Aptos"/>
                        </a:rPr>
                        <a:t>Summer</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l" rtl="0" fontAlgn="base"/>
                      <a:r>
                        <a:rPr lang="en-US" sz="4100" b="1">
                          <a:effectLst/>
                          <a:latin typeface="Aptos"/>
                        </a:rPr>
                        <a:t>Fall</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l" rtl="0" fontAlgn="base"/>
                      <a:r>
                        <a:rPr lang="en-US" sz="4100" b="1">
                          <a:effectLst/>
                          <a:latin typeface="Aptos"/>
                        </a:rPr>
                        <a:t>Winter</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lvl="0" algn="l">
                        <a:buNone/>
                      </a:pPr>
                      <a:endParaRPr lang="en-US" sz="4100" b="1">
                        <a:effectLst/>
                        <a:latin typeface="Aptos"/>
                      </a:endParaRPr>
                    </a:p>
                  </a:txBody>
                  <a:tcPr marL="12497" marR="12497" marT="6244" marB="6244">
                    <a:lnL w="0">
                      <a:noFill/>
                    </a:lnL>
                    <a:lnR w="0">
                      <a:noFill/>
                    </a:lnR>
                    <a:lnT w="0">
                      <a:noFill/>
                    </a:lnT>
                    <a:lnB w="3174">
                      <a:solidFill>
                        <a:schemeClr val="bg2"/>
                      </a:solidFill>
                    </a:lnB>
                    <a:noFill/>
                  </a:tcPr>
                </a:tc>
                <a:extLst>
                  <a:ext uri="{0D108BD9-81ED-4DB2-BD59-A6C34878D82A}">
                    <a16:rowId xmlns:a16="http://schemas.microsoft.com/office/drawing/2014/main" val="2615614405"/>
                  </a:ext>
                </a:extLst>
              </a:tr>
              <a:tr h="881181">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1" i="1">
                        <a:solidFill>
                          <a:srgbClr val="FF0000"/>
                        </a:solidFill>
                        <a:effectLst/>
                        <a:latin typeface="Aptos"/>
                      </a:endParaRPr>
                    </a:p>
                  </a:txBody>
                  <a:tcPr marL="12497" marR="12497" marT="6244" marB="6244">
                    <a:lnL w="0">
                      <a:noFill/>
                    </a:lnL>
                    <a:lnR w="0">
                      <a:noFill/>
                    </a:lnR>
                    <a:lnT w="3174">
                      <a:solidFill>
                        <a:schemeClr val="bg2"/>
                      </a:solidFill>
                    </a:lnT>
                    <a:lnB w="0">
                      <a:noFill/>
                    </a:lnB>
                    <a:noFill/>
                  </a:tcPr>
                </a:tc>
                <a:extLst>
                  <a:ext uri="{0D108BD9-81ED-4DB2-BD59-A6C34878D82A}">
                    <a16:rowId xmlns:a16="http://schemas.microsoft.com/office/drawing/2014/main" val="2811573210"/>
                  </a:ext>
                </a:extLst>
              </a:tr>
              <a:tr h="881181">
                <a:tc>
                  <a:txBody>
                    <a:bodyPr/>
                    <a:lstStyle/>
                    <a:p>
                      <a:pPr algn="l" rtl="0" fontAlgn="base"/>
                      <a:r>
                        <a:rPr lang="en-US" sz="4100" b="0" i="1">
                          <a:effectLst/>
                          <a:latin typeface="Aptos"/>
                        </a:rPr>
                        <a:t>Kansas</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rial Nova"/>
                        </a:rPr>
                        <a:t>California</a:t>
                      </a:r>
                      <a:endParaRPr lang="en-US" sz="1600" b="0" i="1">
                        <a:effectLst/>
                        <a:latin typeface="Arial Nova"/>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Kansas</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Kansas</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1735206948"/>
                  </a:ext>
                </a:extLst>
              </a:tr>
              <a:tr h="788427">
                <a:tc>
                  <a:txBody>
                    <a:bodyPr/>
                    <a:lstStyle/>
                    <a:p>
                      <a:pPr algn="l" rtl="0" fontAlgn="base"/>
                      <a:r>
                        <a:rPr lang="en-US" sz="4100" b="0" i="1">
                          <a:effectLst/>
                          <a:latin typeface="Aptos"/>
                        </a:rPr>
                        <a:t>California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Kentucky</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Iowa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Oklahoma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3213318423"/>
                  </a:ext>
                </a:extLst>
              </a:tr>
              <a:tr h="788427">
                <a:tc>
                  <a:txBody>
                    <a:bodyPr/>
                    <a:lstStyle/>
                    <a:p>
                      <a:pPr algn="l" rtl="0" fontAlgn="base"/>
                      <a:r>
                        <a:rPr lang="en-US" sz="4100" b="0" i="1">
                          <a:effectLst/>
                          <a:latin typeface="Aptos"/>
                        </a:rPr>
                        <a:t>Georgia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New York</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S. Dakota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Missouri</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3056868088"/>
                  </a:ext>
                </a:extLst>
              </a:tr>
              <a:tr h="1159452">
                <a:tc>
                  <a:txBody>
                    <a:bodyPr/>
                    <a:lstStyle/>
                    <a:p>
                      <a:pPr algn="l" rtl="0" fontAlgn="base"/>
                      <a:r>
                        <a:rPr lang="en-US" sz="4100" b="0" i="1">
                          <a:effectLst/>
                          <a:latin typeface="Aptos"/>
                        </a:rPr>
                        <a:t>Oklahoma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Virginia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Nebraska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Iowa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2374483697"/>
                  </a:ext>
                </a:extLst>
              </a:tr>
            </a:tbl>
          </a:graphicData>
        </a:graphic>
      </p:graphicFrame>
      <p:grpSp>
        <p:nvGrpSpPr>
          <p:cNvPr id="75" name="Group 74">
            <a:extLst>
              <a:ext uri="{FF2B5EF4-FFF2-40B4-BE49-F238E27FC236}">
                <a16:creationId xmlns:a16="http://schemas.microsoft.com/office/drawing/2014/main" id="{19374DD0-81DA-F490-EF3C-BD6A3CFF8A16}"/>
              </a:ext>
            </a:extLst>
          </p:cNvPr>
          <p:cNvGrpSpPr/>
          <p:nvPr/>
        </p:nvGrpSpPr>
        <p:grpSpPr>
          <a:xfrm>
            <a:off x="32598993" y="5960519"/>
            <a:ext cx="16945121" cy="10419076"/>
            <a:chOff x="20400329" y="29713389"/>
            <a:chExt cx="24656256" cy="9940404"/>
          </a:xfrm>
        </p:grpSpPr>
        <p:pic>
          <p:nvPicPr>
            <p:cNvPr id="73" name="Picture 72">
              <a:extLst>
                <a:ext uri="{FF2B5EF4-FFF2-40B4-BE49-F238E27FC236}">
                  <a16:creationId xmlns:a16="http://schemas.microsoft.com/office/drawing/2014/main" id="{447AD70A-6EC7-A9E1-A4FE-A07951107F12}"/>
                </a:ext>
              </a:extLst>
            </p:cNvPr>
            <p:cNvPicPr>
              <a:picLocks noChangeAspect="1"/>
            </p:cNvPicPr>
            <p:nvPr/>
          </p:nvPicPr>
          <p:blipFill>
            <a:blip r:embed="rId6"/>
            <a:stretch>
              <a:fillRect/>
            </a:stretch>
          </p:blipFill>
          <p:spPr>
            <a:xfrm>
              <a:off x="20400329" y="29713389"/>
              <a:ext cx="24656256" cy="9940404"/>
            </a:xfrm>
            <a:prstGeom prst="rect">
              <a:avLst/>
            </a:prstGeom>
          </p:spPr>
        </p:pic>
        <p:pic>
          <p:nvPicPr>
            <p:cNvPr id="74" name="Picture 73" descr="A black background with red and black lines&#10;&#10;Description automatically generated">
              <a:extLst>
                <a:ext uri="{FF2B5EF4-FFF2-40B4-BE49-F238E27FC236}">
                  <a16:creationId xmlns:a16="http://schemas.microsoft.com/office/drawing/2014/main" id="{0AFFE0BA-6BDA-935A-F1C1-684434EA79B6}"/>
                </a:ext>
              </a:extLst>
            </p:cNvPr>
            <p:cNvPicPr>
              <a:picLocks noChangeAspect="1"/>
            </p:cNvPicPr>
            <p:nvPr/>
          </p:nvPicPr>
          <p:blipFill>
            <a:blip r:embed="rId7"/>
            <a:stretch>
              <a:fillRect/>
            </a:stretch>
          </p:blipFill>
          <p:spPr>
            <a:xfrm>
              <a:off x="29897823" y="30942917"/>
              <a:ext cx="6635886" cy="858025"/>
            </a:xfrm>
            <a:prstGeom prst="rect">
              <a:avLst/>
            </a:prstGeom>
          </p:spPr>
        </p:pic>
      </p:grpSp>
      <p:grpSp>
        <p:nvGrpSpPr>
          <p:cNvPr id="13" name="Group 12">
            <a:extLst>
              <a:ext uri="{FF2B5EF4-FFF2-40B4-BE49-F238E27FC236}">
                <a16:creationId xmlns:a16="http://schemas.microsoft.com/office/drawing/2014/main" id="{C2A867C4-3628-CA10-97FD-4BEC79C46753}"/>
              </a:ext>
            </a:extLst>
          </p:cNvPr>
          <p:cNvGrpSpPr/>
          <p:nvPr/>
        </p:nvGrpSpPr>
        <p:grpSpPr>
          <a:xfrm>
            <a:off x="17365667" y="19051208"/>
            <a:ext cx="16310461" cy="11016500"/>
            <a:chOff x="18182429" y="18724247"/>
            <a:chExt cx="12244867" cy="7636516"/>
          </a:xfrm>
        </p:grpSpPr>
        <p:pic>
          <p:nvPicPr>
            <p:cNvPr id="11" name="Picture 10" descr="A map of texas with different colored squares&#10;&#10;Description automatically generated">
              <a:extLst>
                <a:ext uri="{FF2B5EF4-FFF2-40B4-BE49-F238E27FC236}">
                  <a16:creationId xmlns:a16="http://schemas.microsoft.com/office/drawing/2014/main" id="{2CD630FA-0C3D-745D-0955-BDEBD2E3F2BC}"/>
                </a:ext>
              </a:extLst>
            </p:cNvPr>
            <p:cNvPicPr>
              <a:picLocks noChangeAspect="1"/>
            </p:cNvPicPr>
            <p:nvPr/>
          </p:nvPicPr>
          <p:blipFill>
            <a:blip r:embed="rId8"/>
            <a:stretch>
              <a:fillRect/>
            </a:stretch>
          </p:blipFill>
          <p:spPr>
            <a:xfrm>
              <a:off x="18182429" y="18724247"/>
              <a:ext cx="12244867" cy="7636516"/>
            </a:xfrm>
            <a:prstGeom prst="rect">
              <a:avLst/>
            </a:prstGeom>
          </p:spPr>
        </p:pic>
        <p:pic>
          <p:nvPicPr>
            <p:cNvPr id="12" name="Picture 11" descr="A green and orange rectangles&#10;&#10;Description automatically generated">
              <a:extLst>
                <a:ext uri="{FF2B5EF4-FFF2-40B4-BE49-F238E27FC236}">
                  <a16:creationId xmlns:a16="http://schemas.microsoft.com/office/drawing/2014/main" id="{C7EC02C9-B5EE-2F83-F1B4-68BBF5F25990}"/>
                </a:ext>
              </a:extLst>
            </p:cNvPr>
            <p:cNvPicPr>
              <a:picLocks noChangeAspect="1"/>
            </p:cNvPicPr>
            <p:nvPr/>
          </p:nvPicPr>
          <p:blipFill>
            <a:blip r:embed="rId9"/>
            <a:stretch>
              <a:fillRect/>
            </a:stretch>
          </p:blipFill>
          <p:spPr>
            <a:xfrm>
              <a:off x="20345833" y="23744547"/>
              <a:ext cx="4105770" cy="1949846"/>
            </a:xfrm>
            <a:prstGeom prst="rect">
              <a:avLst/>
            </a:prstGeom>
          </p:spPr>
        </p:pic>
      </p:grpSp>
      <p:pic>
        <p:nvPicPr>
          <p:cNvPr id="17" name="Picture 16" descr="A graph with blue lines and red dots&#10;&#10;Description automatically generated">
            <a:extLst>
              <a:ext uri="{FF2B5EF4-FFF2-40B4-BE49-F238E27FC236}">
                <a16:creationId xmlns:a16="http://schemas.microsoft.com/office/drawing/2014/main" id="{7CCD8840-BD8C-3831-1E05-C39026AE7D46}"/>
              </a:ext>
            </a:extLst>
          </p:cNvPr>
          <p:cNvPicPr>
            <a:picLocks noChangeAspect="1"/>
          </p:cNvPicPr>
          <p:nvPr/>
        </p:nvPicPr>
        <p:blipFill>
          <a:blip r:embed="rId10"/>
          <a:stretch>
            <a:fillRect/>
          </a:stretch>
        </p:blipFill>
        <p:spPr>
          <a:xfrm>
            <a:off x="32887744" y="19788326"/>
            <a:ext cx="16725179" cy="8052487"/>
          </a:xfrm>
          <a:prstGeom prst="rect">
            <a:avLst/>
          </a:prstGeom>
        </p:spPr>
      </p:pic>
      <p:sp>
        <p:nvSpPr>
          <p:cNvPr id="19" name="TextBox 18">
            <a:extLst>
              <a:ext uri="{FF2B5EF4-FFF2-40B4-BE49-F238E27FC236}">
                <a16:creationId xmlns:a16="http://schemas.microsoft.com/office/drawing/2014/main" id="{152AD2B6-62F1-7A57-0333-EE2A359E38A1}"/>
              </a:ext>
            </a:extLst>
          </p:cNvPr>
          <p:cNvSpPr txBox="1"/>
          <p:nvPr/>
        </p:nvSpPr>
        <p:spPr>
          <a:xfrm>
            <a:off x="1198665" y="18974082"/>
            <a:ext cx="18006346" cy="817482"/>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4800" b="1">
                <a:solidFill>
                  <a:srgbClr val="C00000"/>
                </a:solidFill>
              </a:rPr>
              <a:t>Texas tops the charts for highest storm events in USA All Year!</a:t>
            </a:r>
            <a:endParaRPr lang="en-US" sz="4800">
              <a:solidFill>
                <a:srgbClr val="C00000"/>
              </a:solidFill>
            </a:endParaRPr>
          </a:p>
        </p:txBody>
      </p:sp>
      <p:sp>
        <p:nvSpPr>
          <p:cNvPr id="20" name="TextBox 19">
            <a:extLst>
              <a:ext uri="{FF2B5EF4-FFF2-40B4-BE49-F238E27FC236}">
                <a16:creationId xmlns:a16="http://schemas.microsoft.com/office/drawing/2014/main" id="{660C6DAD-638D-9ADD-A6BC-236BCF703FDF}"/>
              </a:ext>
            </a:extLst>
          </p:cNvPr>
          <p:cNvSpPr txBox="1"/>
          <p:nvPr/>
        </p:nvSpPr>
        <p:spPr>
          <a:xfrm>
            <a:off x="464240" y="2555362"/>
            <a:ext cx="29254497" cy="1963501"/>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endParaRPr lang="en-US" sz="6147" b="1">
              <a:solidFill>
                <a:schemeClr val="bg1"/>
              </a:solidFill>
            </a:endParaRPr>
          </a:p>
          <a:p>
            <a:r>
              <a:rPr lang="en-US" sz="6100" b="1">
                <a:solidFill>
                  <a:schemeClr val="bg1"/>
                </a:solidFill>
                <a:highlight>
                  <a:srgbClr val="000080"/>
                </a:highlight>
                <a:ea typeface="+mn-lt"/>
                <a:cs typeface="+mn-lt"/>
              </a:rPr>
              <a:t>An In-depth Look at Spatial and Temporal Trends of Storm Events and Their Impacts</a:t>
            </a:r>
            <a:endParaRPr lang="en-US" sz="6100" b="1">
              <a:solidFill>
                <a:schemeClr val="bg1"/>
              </a:solidFill>
              <a:highlight>
                <a:srgbClr val="000080"/>
              </a:highlight>
            </a:endParaRPr>
          </a:p>
        </p:txBody>
      </p:sp>
      <p:sp>
        <p:nvSpPr>
          <p:cNvPr id="21" name="TextBox 20">
            <a:extLst>
              <a:ext uri="{FF2B5EF4-FFF2-40B4-BE49-F238E27FC236}">
                <a16:creationId xmlns:a16="http://schemas.microsoft.com/office/drawing/2014/main" id="{A84D2E90-043B-6B72-A898-700F9019FAEC}"/>
              </a:ext>
            </a:extLst>
          </p:cNvPr>
          <p:cNvSpPr txBox="1"/>
          <p:nvPr/>
        </p:nvSpPr>
        <p:spPr>
          <a:xfrm>
            <a:off x="469820" y="1146841"/>
            <a:ext cx="21161211" cy="1333008"/>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8150" b="1">
                <a:solidFill>
                  <a:schemeClr val="bg1"/>
                </a:solidFill>
                <a:highlight>
                  <a:srgbClr val="000080"/>
                </a:highlight>
                <a:ea typeface="+mn-lt"/>
                <a:cs typeface="+mn-lt"/>
              </a:rPr>
              <a:t>Exploring Storm Events in the United States:</a:t>
            </a:r>
            <a:endParaRPr lang="en-US" sz="8150" b="1">
              <a:solidFill>
                <a:schemeClr val="bg1"/>
              </a:solidFill>
              <a:highlight>
                <a:srgbClr val="000080"/>
              </a:highlight>
            </a:endParaRPr>
          </a:p>
        </p:txBody>
      </p:sp>
      <p:sp>
        <p:nvSpPr>
          <p:cNvPr id="22" name="TextBox 21">
            <a:extLst>
              <a:ext uri="{FF2B5EF4-FFF2-40B4-BE49-F238E27FC236}">
                <a16:creationId xmlns:a16="http://schemas.microsoft.com/office/drawing/2014/main" id="{28B8B0ED-CE8A-EF43-7993-A7DF4068F3BD}"/>
              </a:ext>
            </a:extLst>
          </p:cNvPr>
          <p:cNvSpPr txBox="1"/>
          <p:nvPr/>
        </p:nvSpPr>
        <p:spPr>
          <a:xfrm>
            <a:off x="34851439" y="16522973"/>
            <a:ext cx="13649663"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ctr"/>
            <a:r>
              <a:rPr lang="en-US" sz="5100" b="1" baseline="0">
                <a:latin typeface="Aptos"/>
              </a:rPr>
              <a:t>Brace for More Storms in USA!</a:t>
            </a:r>
            <a:endParaRPr lang="en-US" sz="5100"/>
          </a:p>
        </p:txBody>
      </p:sp>
      <p:grpSp>
        <p:nvGrpSpPr>
          <p:cNvPr id="7" name="Group 6">
            <a:extLst>
              <a:ext uri="{FF2B5EF4-FFF2-40B4-BE49-F238E27FC236}">
                <a16:creationId xmlns:a16="http://schemas.microsoft.com/office/drawing/2014/main" id="{1A81D4E8-F982-DD42-C783-817C40F75AD3}"/>
              </a:ext>
            </a:extLst>
          </p:cNvPr>
          <p:cNvGrpSpPr/>
          <p:nvPr/>
        </p:nvGrpSpPr>
        <p:grpSpPr>
          <a:xfrm>
            <a:off x="1045199" y="26476666"/>
            <a:ext cx="16984798" cy="9208645"/>
            <a:chOff x="26944296" y="24924394"/>
            <a:chExt cx="12862322" cy="5801051"/>
          </a:xfrm>
        </p:grpSpPr>
        <p:pic>
          <p:nvPicPr>
            <p:cNvPr id="2" name="Picture 1" descr="A graph of a graph showing the number of events&#10;&#10;Description automatically generated">
              <a:extLst>
                <a:ext uri="{FF2B5EF4-FFF2-40B4-BE49-F238E27FC236}">
                  <a16:creationId xmlns:a16="http://schemas.microsoft.com/office/drawing/2014/main" id="{ACD8D99F-E753-A68D-3331-41F0FB8E39DC}"/>
                </a:ext>
              </a:extLst>
            </p:cNvPr>
            <p:cNvPicPr>
              <a:picLocks noChangeAspect="1"/>
            </p:cNvPicPr>
            <p:nvPr/>
          </p:nvPicPr>
          <p:blipFill>
            <a:blip r:embed="rId11"/>
            <a:stretch>
              <a:fillRect/>
            </a:stretch>
          </p:blipFill>
          <p:spPr>
            <a:xfrm>
              <a:off x="26944296" y="24924394"/>
              <a:ext cx="12862322" cy="5801051"/>
            </a:xfrm>
            <a:prstGeom prst="rect">
              <a:avLst/>
            </a:prstGeom>
          </p:spPr>
        </p:pic>
        <p:pic>
          <p:nvPicPr>
            <p:cNvPr id="3" name="Picture 2">
              <a:extLst>
                <a:ext uri="{FF2B5EF4-FFF2-40B4-BE49-F238E27FC236}">
                  <a16:creationId xmlns:a16="http://schemas.microsoft.com/office/drawing/2014/main" id="{C19632CF-172A-D31B-38CC-79538CF262EE}"/>
                </a:ext>
              </a:extLst>
            </p:cNvPr>
            <p:cNvPicPr>
              <a:picLocks noChangeAspect="1"/>
            </p:cNvPicPr>
            <p:nvPr/>
          </p:nvPicPr>
          <p:blipFill>
            <a:blip r:embed="rId12"/>
            <a:stretch>
              <a:fillRect/>
            </a:stretch>
          </p:blipFill>
          <p:spPr>
            <a:xfrm>
              <a:off x="31161497" y="25504848"/>
              <a:ext cx="3821776" cy="434286"/>
            </a:xfrm>
            <a:prstGeom prst="rect">
              <a:avLst/>
            </a:prstGeom>
          </p:spPr>
        </p:pic>
      </p:grpSp>
      <p:sp>
        <p:nvSpPr>
          <p:cNvPr id="14" name="TextBox 13">
            <a:extLst>
              <a:ext uri="{FF2B5EF4-FFF2-40B4-BE49-F238E27FC236}">
                <a16:creationId xmlns:a16="http://schemas.microsoft.com/office/drawing/2014/main" id="{F1A9647F-8631-DDEB-702B-7F20F71DAEA5}"/>
              </a:ext>
            </a:extLst>
          </p:cNvPr>
          <p:cNvSpPr txBox="1"/>
          <p:nvPr/>
        </p:nvSpPr>
        <p:spPr>
          <a:xfrm>
            <a:off x="34382199" y="17445098"/>
            <a:ext cx="1454339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l"/>
            <a:r>
              <a:rPr lang="en-US" sz="4000" baseline="0">
                <a:solidFill>
                  <a:srgbClr val="0D0D0D"/>
                </a:solidFill>
                <a:latin typeface="Aptos"/>
              </a:rPr>
              <a:t> </a:t>
            </a:r>
            <a:r>
              <a:rPr lang="en-US" sz="4000">
                <a:latin typeface="Aptos"/>
              </a:rPr>
              <a:t>​</a:t>
            </a:r>
            <a:r>
              <a:rPr lang="en-US" sz="4000" baseline="0">
                <a:latin typeface="Aptos"/>
              </a:rPr>
              <a:t>Our analysis shows a dramatic surge in frequency and intensity starting from 2023, urging immediate action for future resilience.</a:t>
            </a:r>
            <a:r>
              <a:rPr lang="en-US" sz="4000">
                <a:latin typeface="Aptos"/>
                <a:ea typeface="Aptos"/>
                <a:cs typeface="Aptos"/>
              </a:rPr>
              <a:t>​</a:t>
            </a:r>
            <a:endParaRPr lang="en-US" sz="4000">
              <a:latin typeface="Aptos"/>
            </a:endParaRPr>
          </a:p>
        </p:txBody>
      </p:sp>
      <p:sp>
        <p:nvSpPr>
          <p:cNvPr id="15" name="TextBox 14">
            <a:extLst>
              <a:ext uri="{FF2B5EF4-FFF2-40B4-BE49-F238E27FC236}">
                <a16:creationId xmlns:a16="http://schemas.microsoft.com/office/drawing/2014/main" id="{CD40D97F-0FCB-AC62-255B-EBED5F631A50}"/>
              </a:ext>
            </a:extLst>
          </p:cNvPr>
          <p:cNvSpPr txBox="1"/>
          <p:nvPr/>
        </p:nvSpPr>
        <p:spPr>
          <a:xfrm>
            <a:off x="18986245" y="29239849"/>
            <a:ext cx="12776843"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just"/>
            <a:br>
              <a:rPr lang="en-US" sz="4800"/>
            </a:br>
            <a:r>
              <a:rPr lang="en-US" sz="4800">
                <a:solidFill>
                  <a:srgbClr val="0D0D0D"/>
                </a:solidFill>
                <a:ea typeface="+mn-lt"/>
                <a:cs typeface="+mn-lt"/>
              </a:rPr>
              <a:t>Texas leads the nation in severe weather events and costly disasters, accounting for 15% of all U.S. billion-dollar disasters. This county-level map illustrates the state's vulnerability, with most counties experiencing up to 500 storm events, and some even surpassing 500</a:t>
            </a:r>
            <a:endParaRPr lang="en-US" sz="4800">
              <a:ea typeface="+mn-lt"/>
              <a:cs typeface="+mn-lt"/>
            </a:endParaRPr>
          </a:p>
        </p:txBody>
      </p:sp>
      <p:sp>
        <p:nvSpPr>
          <p:cNvPr id="16" name="TextBox 15">
            <a:extLst>
              <a:ext uri="{FF2B5EF4-FFF2-40B4-BE49-F238E27FC236}">
                <a16:creationId xmlns:a16="http://schemas.microsoft.com/office/drawing/2014/main" id="{A16A9C56-ED30-AC43-E0DC-0B8C44C0BE4F}"/>
              </a:ext>
            </a:extLst>
          </p:cNvPr>
          <p:cNvSpPr txBox="1"/>
          <p:nvPr/>
        </p:nvSpPr>
        <p:spPr>
          <a:xfrm>
            <a:off x="34371842" y="27943181"/>
            <a:ext cx="1457007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ctr"/>
            <a:r>
              <a:rPr lang="en-US" sz="4800" b="1">
                <a:solidFill>
                  <a:srgbClr val="C00000"/>
                </a:solidFill>
                <a:ea typeface="+mn-lt"/>
                <a:cs typeface="+mn-lt"/>
              </a:rPr>
              <a:t>In 2017: Storms Unleashed </a:t>
            </a:r>
            <a:r>
              <a:rPr lang="en-US" sz="4800" b="1" baseline="0">
                <a:solidFill>
                  <a:srgbClr val="C00000"/>
                </a:solidFill>
                <a:ea typeface="+mn-lt"/>
                <a:cs typeface="+mn-lt"/>
              </a:rPr>
              <a:t>$30 </a:t>
            </a:r>
            <a:r>
              <a:rPr lang="en-US" sz="4800" b="1">
                <a:solidFill>
                  <a:srgbClr val="C00000"/>
                </a:solidFill>
                <a:ea typeface="+mn-lt"/>
                <a:cs typeface="+mn-lt"/>
              </a:rPr>
              <a:t>Billion Havoc</a:t>
            </a:r>
            <a:r>
              <a:rPr lang="en-US" sz="4600">
                <a:solidFill>
                  <a:srgbClr val="C00000"/>
                </a:solidFill>
                <a:ea typeface="+mn-lt"/>
                <a:cs typeface="+mn-lt"/>
              </a:rPr>
              <a:t> </a:t>
            </a:r>
            <a:br>
              <a:rPr lang="en-US" sz="4600">
                <a:ea typeface="+mn-lt"/>
                <a:cs typeface="+mn-lt"/>
              </a:rPr>
            </a:br>
            <a:endParaRPr lang="en-US" sz="4600"/>
          </a:p>
        </p:txBody>
      </p:sp>
      <p:grpSp>
        <p:nvGrpSpPr>
          <p:cNvPr id="28" name="Group 27">
            <a:extLst>
              <a:ext uri="{FF2B5EF4-FFF2-40B4-BE49-F238E27FC236}">
                <a16:creationId xmlns:a16="http://schemas.microsoft.com/office/drawing/2014/main" id="{0097C588-4411-4081-8CB9-FA68ECBA731E}"/>
              </a:ext>
            </a:extLst>
          </p:cNvPr>
          <p:cNvGrpSpPr/>
          <p:nvPr/>
        </p:nvGrpSpPr>
        <p:grpSpPr>
          <a:xfrm>
            <a:off x="33652989" y="31079163"/>
            <a:ext cx="9429216" cy="7397999"/>
            <a:chOff x="14451188" y="10193446"/>
            <a:chExt cx="25992768" cy="26767689"/>
          </a:xfrm>
        </p:grpSpPr>
        <p:pic>
          <p:nvPicPr>
            <p:cNvPr id="23" name="Graphic 22" descr="Magnifying glass outline">
              <a:extLst>
                <a:ext uri="{FF2B5EF4-FFF2-40B4-BE49-F238E27FC236}">
                  <a16:creationId xmlns:a16="http://schemas.microsoft.com/office/drawing/2014/main" id="{DDD18006-E2D6-39BE-0006-572114E369E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681245" y="19202400"/>
              <a:ext cx="914120" cy="914400"/>
            </a:xfrm>
            <a:prstGeom prst="rect">
              <a:avLst/>
            </a:prstGeom>
          </p:spPr>
        </p:pic>
        <p:pic>
          <p:nvPicPr>
            <p:cNvPr id="24" name="Picture 23">
              <a:extLst>
                <a:ext uri="{FF2B5EF4-FFF2-40B4-BE49-F238E27FC236}">
                  <a16:creationId xmlns:a16="http://schemas.microsoft.com/office/drawing/2014/main" id="{87171992-9F08-0125-E70D-0A23A56EB7C0}"/>
                </a:ext>
              </a:extLst>
            </p:cNvPr>
            <p:cNvPicPr>
              <a:picLocks noChangeAspect="1"/>
            </p:cNvPicPr>
            <p:nvPr/>
          </p:nvPicPr>
          <p:blipFill>
            <a:blip r:embed="rId15"/>
            <a:stretch>
              <a:fillRect/>
            </a:stretch>
          </p:blipFill>
          <p:spPr>
            <a:xfrm>
              <a:off x="14990723" y="10193446"/>
              <a:ext cx="23208737" cy="23591520"/>
            </a:xfrm>
            <a:prstGeom prst="rect">
              <a:avLst/>
            </a:prstGeom>
          </p:spPr>
        </p:pic>
        <p:pic>
          <p:nvPicPr>
            <p:cNvPr id="26" name="Picture 25" descr="A purple rectangle on a black background&#10;&#10;Description automatically generated">
              <a:extLst>
                <a:ext uri="{FF2B5EF4-FFF2-40B4-BE49-F238E27FC236}">
                  <a16:creationId xmlns:a16="http://schemas.microsoft.com/office/drawing/2014/main" id="{60464F1C-C51C-4E49-60E7-546B058D360A}"/>
                </a:ext>
              </a:extLst>
            </p:cNvPr>
            <p:cNvPicPr>
              <a:picLocks noChangeAspect="1"/>
            </p:cNvPicPr>
            <p:nvPr/>
          </p:nvPicPr>
          <p:blipFill>
            <a:blip r:embed="rId16"/>
            <a:stretch>
              <a:fillRect/>
            </a:stretch>
          </p:blipFill>
          <p:spPr>
            <a:xfrm>
              <a:off x="14451188" y="34538317"/>
              <a:ext cx="10431079" cy="2422818"/>
            </a:xfrm>
            <a:prstGeom prst="rect">
              <a:avLst/>
            </a:prstGeom>
          </p:spPr>
        </p:pic>
        <p:sp>
          <p:nvSpPr>
            <p:cNvPr id="27" name="TextBox 26">
              <a:extLst>
                <a:ext uri="{FF2B5EF4-FFF2-40B4-BE49-F238E27FC236}">
                  <a16:creationId xmlns:a16="http://schemas.microsoft.com/office/drawing/2014/main" id="{5D88B7EB-097C-EFD6-30BB-498F3254FE34}"/>
                </a:ext>
              </a:extLst>
            </p:cNvPr>
            <p:cNvSpPr txBox="1"/>
            <p:nvPr/>
          </p:nvSpPr>
          <p:spPr>
            <a:xfrm>
              <a:off x="25296090" y="34538070"/>
              <a:ext cx="15147866" cy="2161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Dash = AM, Bar = PM</a:t>
              </a:r>
            </a:p>
          </p:txBody>
        </p:sp>
      </p:grpSp>
      <p:sp>
        <p:nvSpPr>
          <p:cNvPr id="35" name="TextBox 34">
            <a:extLst>
              <a:ext uri="{FF2B5EF4-FFF2-40B4-BE49-F238E27FC236}">
                <a16:creationId xmlns:a16="http://schemas.microsoft.com/office/drawing/2014/main" id="{CC33C27F-C84B-ED1F-4AAD-2BCD53148043}"/>
              </a:ext>
            </a:extLst>
          </p:cNvPr>
          <p:cNvSpPr txBox="1"/>
          <p:nvPr/>
        </p:nvSpPr>
        <p:spPr>
          <a:xfrm>
            <a:off x="43181961" y="31722613"/>
            <a:ext cx="62308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err="1">
                <a:solidFill>
                  <a:srgbClr val="C00000"/>
                </a:solidFill>
                <a:ea typeface="+mn-lt"/>
                <a:cs typeface="+mn-lt"/>
              </a:rPr>
              <a:t>Tornadoclock</a:t>
            </a:r>
            <a:r>
              <a:rPr lang="en-US" sz="7200" b="1">
                <a:solidFill>
                  <a:srgbClr val="C00000"/>
                </a:solidFill>
                <a:ea typeface="+mn-lt"/>
                <a:cs typeface="+mn-lt"/>
              </a:rPr>
              <a:t>!</a:t>
            </a:r>
            <a:endParaRPr lang="en-US" sz="7200" b="1">
              <a:solidFill>
                <a:srgbClr val="C00000"/>
              </a:solidFill>
            </a:endParaRPr>
          </a:p>
          <a:p>
            <a:pPr algn="l"/>
            <a:endParaRPr lang="en-US" sz="7200" b="1">
              <a:solidFill>
                <a:srgbClr val="FF0000"/>
              </a:solidFill>
            </a:endParaRPr>
          </a:p>
        </p:txBody>
      </p:sp>
      <p:sp>
        <p:nvSpPr>
          <p:cNvPr id="36" name="TextBox 35">
            <a:extLst>
              <a:ext uri="{FF2B5EF4-FFF2-40B4-BE49-F238E27FC236}">
                <a16:creationId xmlns:a16="http://schemas.microsoft.com/office/drawing/2014/main" id="{2F7D9743-A56C-4ACE-267F-02B70285850D}"/>
              </a:ext>
            </a:extLst>
          </p:cNvPr>
          <p:cNvSpPr txBox="1"/>
          <p:nvPr/>
        </p:nvSpPr>
        <p:spPr>
          <a:xfrm>
            <a:off x="43069610" y="34229369"/>
            <a:ext cx="675460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Late Afternoon and Evening Hours Show Highest Counts! (500 Events per Polar Axis)</a:t>
            </a:r>
          </a:p>
        </p:txBody>
      </p:sp>
      <p:sp>
        <p:nvSpPr>
          <p:cNvPr id="38" name="Rectangle 37">
            <a:extLst>
              <a:ext uri="{FF2B5EF4-FFF2-40B4-BE49-F238E27FC236}">
                <a16:creationId xmlns:a16="http://schemas.microsoft.com/office/drawing/2014/main" id="{47C59E53-DA20-C7A1-2708-1AC4C5C56419}"/>
              </a:ext>
            </a:extLst>
          </p:cNvPr>
          <p:cNvSpPr/>
          <p:nvPr/>
        </p:nvSpPr>
        <p:spPr>
          <a:xfrm>
            <a:off x="32526292" y="19523101"/>
            <a:ext cx="17338196" cy="105601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8EAB616-7902-7965-7516-BE4306BBC20F}"/>
              </a:ext>
            </a:extLst>
          </p:cNvPr>
          <p:cNvSpPr/>
          <p:nvPr/>
        </p:nvSpPr>
        <p:spPr>
          <a:xfrm>
            <a:off x="32517642" y="30730881"/>
            <a:ext cx="17338195" cy="82758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7DB7E5B-7EFA-5A6A-7F12-86F2E0785B81}"/>
              </a:ext>
            </a:extLst>
          </p:cNvPr>
          <p:cNvSpPr txBox="1"/>
          <p:nvPr/>
        </p:nvSpPr>
        <p:spPr>
          <a:xfrm>
            <a:off x="33097585" y="28719299"/>
            <a:ext cx="179813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0D0D0D"/>
                </a:solidFill>
                <a:ea typeface="+mn-lt"/>
                <a:cs typeface="+mn-lt"/>
              </a:rPr>
              <a:t>Enough to Build 150 Hospitals or Fund 3M Scholarships for Students</a:t>
            </a:r>
            <a:endParaRPr lang="en-US" sz="4400"/>
          </a:p>
        </p:txBody>
      </p:sp>
      <p:sp>
        <p:nvSpPr>
          <p:cNvPr id="43" name="TextBox 42">
            <a:extLst>
              <a:ext uri="{FF2B5EF4-FFF2-40B4-BE49-F238E27FC236}">
                <a16:creationId xmlns:a16="http://schemas.microsoft.com/office/drawing/2014/main" id="{30C1D229-545C-1551-9AEB-7BFAD8A1B380}"/>
              </a:ext>
            </a:extLst>
          </p:cNvPr>
          <p:cNvSpPr txBox="1"/>
          <p:nvPr/>
        </p:nvSpPr>
        <p:spPr>
          <a:xfrm>
            <a:off x="1234513" y="36297053"/>
            <a:ext cx="18028388"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solidFill>
                  <a:srgbClr val="C00000"/>
                </a:solidFill>
                <a:ea typeface="+mn-lt"/>
                <a:cs typeface="+mn-lt"/>
              </a:rPr>
              <a:t>Heads up, Texas!</a:t>
            </a:r>
            <a:r>
              <a:rPr lang="en-US" sz="6000" b="1">
                <a:solidFill>
                  <a:srgbClr val="C00000"/>
                </a:solidFill>
                <a:ea typeface="+mn-lt"/>
                <a:cs typeface="+mn-lt"/>
              </a:rPr>
              <a:t> </a:t>
            </a:r>
            <a:endParaRPr lang="en-US" sz="6000" b="1">
              <a:solidFill>
                <a:srgbClr val="C00000"/>
              </a:solidFill>
            </a:endParaRPr>
          </a:p>
          <a:p>
            <a:r>
              <a:rPr lang="en-US" sz="4800">
                <a:ea typeface="+mn-lt"/>
                <a:cs typeface="+mn-lt"/>
              </a:rPr>
              <a:t>Our ARIMA forecast shows a spike in storm events coming in near future.</a:t>
            </a:r>
            <a:endParaRPr lang="en-US" sz="4800"/>
          </a:p>
        </p:txBody>
      </p:sp>
      <p:sp>
        <p:nvSpPr>
          <p:cNvPr id="45" name="TextBox 44">
            <a:extLst>
              <a:ext uri="{FF2B5EF4-FFF2-40B4-BE49-F238E27FC236}">
                <a16:creationId xmlns:a16="http://schemas.microsoft.com/office/drawing/2014/main" id="{3774BA80-46BC-37A1-752E-6115EDBA0D83}"/>
              </a:ext>
            </a:extLst>
          </p:cNvPr>
          <p:cNvSpPr txBox="1"/>
          <p:nvPr/>
        </p:nvSpPr>
        <p:spPr>
          <a:xfrm>
            <a:off x="41116970" y="785840"/>
            <a:ext cx="1103879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ea typeface="+mn-lt"/>
                <a:cs typeface="+mn-lt"/>
              </a:rPr>
              <a:t>Created by:</a:t>
            </a:r>
            <a:br>
              <a:rPr lang="en-US" sz="5400">
                <a:solidFill>
                  <a:schemeClr val="bg1"/>
                </a:solidFill>
                <a:ea typeface="+mn-lt"/>
                <a:cs typeface="+mn-lt"/>
              </a:rPr>
            </a:br>
            <a:r>
              <a:rPr lang="en-US" sz="5400">
                <a:solidFill>
                  <a:schemeClr val="bg1"/>
                </a:solidFill>
                <a:ea typeface="+mn-lt"/>
                <a:cs typeface="+mn-lt"/>
              </a:rPr>
              <a:t>Reyhaneh </a:t>
            </a:r>
            <a:r>
              <a:rPr lang="en-US" sz="5400" err="1">
                <a:solidFill>
                  <a:schemeClr val="bg1"/>
                </a:solidFill>
                <a:ea typeface="+mn-lt"/>
                <a:cs typeface="+mn-lt"/>
              </a:rPr>
              <a:t>Bolouri</a:t>
            </a:r>
            <a:endParaRPr lang="en-US" sz="5400">
              <a:solidFill>
                <a:schemeClr val="bg1"/>
              </a:solidFill>
            </a:endParaRPr>
          </a:p>
          <a:p>
            <a:r>
              <a:rPr lang="en-US" sz="5400">
                <a:solidFill>
                  <a:schemeClr val="bg1"/>
                </a:solidFill>
                <a:ea typeface="+mn-lt"/>
                <a:cs typeface="+mn-lt"/>
              </a:rPr>
              <a:t>Md </a:t>
            </a:r>
            <a:r>
              <a:rPr lang="en-US" sz="5400" err="1">
                <a:solidFill>
                  <a:schemeClr val="bg1"/>
                </a:solidFill>
                <a:ea typeface="+mn-lt"/>
                <a:cs typeface="+mn-lt"/>
              </a:rPr>
              <a:t>Tahidul</a:t>
            </a:r>
            <a:r>
              <a:rPr lang="en-US" sz="5400">
                <a:solidFill>
                  <a:schemeClr val="bg1"/>
                </a:solidFill>
                <a:ea typeface="+mn-lt"/>
                <a:cs typeface="+mn-lt"/>
              </a:rPr>
              <a:t> Islam</a:t>
            </a:r>
            <a:endParaRPr lang="en-US" sz="5400">
              <a:solidFill>
                <a:schemeClr val="bg1"/>
              </a:solidFill>
            </a:endParaRPr>
          </a:p>
          <a:p>
            <a:r>
              <a:rPr lang="en-US" sz="5400">
                <a:solidFill>
                  <a:schemeClr val="bg1"/>
                </a:solidFill>
                <a:ea typeface="+mn-lt"/>
                <a:cs typeface="+mn-lt"/>
              </a:rPr>
              <a:t>Sai Varsha </a:t>
            </a:r>
            <a:r>
              <a:rPr lang="en-US" sz="5400" err="1">
                <a:solidFill>
                  <a:schemeClr val="bg1"/>
                </a:solidFill>
                <a:ea typeface="+mn-lt"/>
                <a:cs typeface="+mn-lt"/>
              </a:rPr>
              <a:t>Sreeperumbudur</a:t>
            </a:r>
            <a:endParaRPr lang="en-US" sz="5400">
              <a:solidFill>
                <a:schemeClr val="bg1"/>
              </a:solidFill>
            </a:endParaRPr>
          </a:p>
        </p:txBody>
      </p:sp>
      <p:sp>
        <p:nvSpPr>
          <p:cNvPr id="47" name="TextBox 46">
            <a:extLst>
              <a:ext uri="{FF2B5EF4-FFF2-40B4-BE49-F238E27FC236}">
                <a16:creationId xmlns:a16="http://schemas.microsoft.com/office/drawing/2014/main" id="{EBF00DF5-7D3B-C6CB-A07D-CBDC3A7717BB}"/>
              </a:ext>
            </a:extLst>
          </p:cNvPr>
          <p:cNvSpPr txBox="1"/>
          <p:nvPr/>
        </p:nvSpPr>
        <p:spPr>
          <a:xfrm>
            <a:off x="1027806" y="6455313"/>
            <a:ext cx="11997257" cy="1135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r>
              <a:rPr lang="en-US" sz="3600" b="1"/>
            </a:br>
            <a:r>
              <a:rPr lang="en-US" sz="4400">
                <a:ea typeface="+mn-lt"/>
                <a:cs typeface="+mn-lt"/>
              </a:rPr>
              <a:t>Over the past decade, data from the National Weather Service (NWS) and NOAA reveals a dramatic increase in severe weather events across the United States. This visualization highlights the staggering frequency and intensity of storms, especially in Texas, which tops the charts year-round. Utilizing ARIMA models, our analysis predicts an alarming surge in storm events from 2023 onwards. Geospatial maps illustrate that Texas counties often face over 500 storm events, with 2017 alone causing $30 billion in damages. Notably, late afternoons and evenings are peak times for storm occurrences, underscoring the urgent need for enhanced preparedness and resilience measures.                </a:t>
            </a:r>
            <a:br>
              <a:rPr lang="en-US" sz="4400" b="1"/>
            </a:br>
            <a:endParaRPr lang="en-US" sz="3600" b="1"/>
          </a:p>
        </p:txBody>
      </p:sp>
      <p:sp>
        <p:nvSpPr>
          <p:cNvPr id="48" name="TextBox 47">
            <a:extLst>
              <a:ext uri="{FF2B5EF4-FFF2-40B4-BE49-F238E27FC236}">
                <a16:creationId xmlns:a16="http://schemas.microsoft.com/office/drawing/2014/main" id="{40913FED-65E6-9C91-54A7-CACC71FECF9B}"/>
              </a:ext>
            </a:extLst>
          </p:cNvPr>
          <p:cNvSpPr txBox="1"/>
          <p:nvPr/>
        </p:nvSpPr>
        <p:spPr>
          <a:xfrm>
            <a:off x="2787535" y="5565196"/>
            <a:ext cx="739037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ea typeface="+mn-lt"/>
                <a:cs typeface="+mn-lt"/>
              </a:rPr>
              <a:t>Background</a:t>
            </a:r>
            <a:endParaRPr lang="en-US" sz="6600"/>
          </a:p>
        </p:txBody>
      </p:sp>
      <p:sp>
        <p:nvSpPr>
          <p:cNvPr id="50" name="Rectangle 49">
            <a:extLst>
              <a:ext uri="{FF2B5EF4-FFF2-40B4-BE49-F238E27FC236}">
                <a16:creationId xmlns:a16="http://schemas.microsoft.com/office/drawing/2014/main" id="{E76909AC-5C50-35BF-3A95-C33FD08FDC4E}"/>
              </a:ext>
            </a:extLst>
          </p:cNvPr>
          <p:cNvSpPr/>
          <p:nvPr/>
        </p:nvSpPr>
        <p:spPr>
          <a:xfrm>
            <a:off x="448811" y="6651455"/>
            <a:ext cx="12881941" cy="103355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Back with solid fill">
            <a:extLst>
              <a:ext uri="{FF2B5EF4-FFF2-40B4-BE49-F238E27FC236}">
                <a16:creationId xmlns:a16="http://schemas.microsoft.com/office/drawing/2014/main" id="{6A35E70C-4B0A-4C5D-10E1-8964CBC2FB6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3380000">
            <a:off x="18156215" y="16558457"/>
            <a:ext cx="6194514" cy="6793558"/>
          </a:xfrm>
          <a:prstGeom prst="rect">
            <a:avLst/>
          </a:prstGeom>
        </p:spPr>
      </p:pic>
    </p:spTree>
    <p:extLst>
      <p:ext uri="{BB962C8B-B14F-4D97-AF65-F5344CB8AC3E}">
        <p14:creationId xmlns:p14="http://schemas.microsoft.com/office/powerpoint/2010/main" val="2802581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5A9C56A-A0BD-EE76-FF8D-394126F778ED}"/>
              </a:ext>
            </a:extLst>
          </p:cNvPr>
          <p:cNvSpPr/>
          <p:nvPr/>
        </p:nvSpPr>
        <p:spPr>
          <a:xfrm>
            <a:off x="32512734" y="5949723"/>
            <a:ext cx="17325267" cy="13021981"/>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98847F4-3FF6-CC9F-318D-92944B3CDC80}"/>
              </a:ext>
            </a:extLst>
          </p:cNvPr>
          <p:cNvSpPr/>
          <p:nvPr/>
        </p:nvSpPr>
        <p:spPr>
          <a:xfrm>
            <a:off x="392563" y="17876939"/>
            <a:ext cx="31755485" cy="211203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the united states&#10;&#10;Description automatically generated">
            <a:extLst>
              <a:ext uri="{FF2B5EF4-FFF2-40B4-BE49-F238E27FC236}">
                <a16:creationId xmlns:a16="http://schemas.microsoft.com/office/drawing/2014/main" id="{93E12FED-CFED-2903-9E90-E52DE65BBC52}"/>
              </a:ext>
            </a:extLst>
          </p:cNvPr>
          <p:cNvPicPr>
            <a:picLocks noChangeAspect="1"/>
          </p:cNvPicPr>
          <p:nvPr/>
        </p:nvPicPr>
        <p:blipFill>
          <a:blip r:embed="rId2"/>
          <a:stretch>
            <a:fillRect/>
          </a:stretch>
        </p:blipFill>
        <p:spPr>
          <a:xfrm>
            <a:off x="13320270" y="8172903"/>
            <a:ext cx="18829214" cy="9661310"/>
          </a:xfrm>
          <a:prstGeom prst="rect">
            <a:avLst/>
          </a:prstGeom>
        </p:spPr>
      </p:pic>
      <p:pic>
        <p:nvPicPr>
          <p:cNvPr id="6" name="Picture 5" descr="A colorful squares on a black background&#10;&#10;Description automatically generated">
            <a:extLst>
              <a:ext uri="{FF2B5EF4-FFF2-40B4-BE49-F238E27FC236}">
                <a16:creationId xmlns:a16="http://schemas.microsoft.com/office/drawing/2014/main" id="{EA489C27-B380-9A02-D16C-B074688434DC}"/>
              </a:ext>
            </a:extLst>
          </p:cNvPr>
          <p:cNvPicPr>
            <a:picLocks noChangeAspect="1"/>
          </p:cNvPicPr>
          <p:nvPr/>
        </p:nvPicPr>
        <p:blipFill>
          <a:blip r:embed="rId3"/>
          <a:stretch>
            <a:fillRect/>
          </a:stretch>
        </p:blipFill>
        <p:spPr>
          <a:xfrm>
            <a:off x="28226595" y="14327209"/>
            <a:ext cx="4268593" cy="2660423"/>
          </a:xfrm>
          <a:prstGeom prst="rect">
            <a:avLst/>
          </a:prstGeom>
        </p:spPr>
      </p:pic>
      <p:pic>
        <p:nvPicPr>
          <p:cNvPr id="4" name="Picture 3" descr="Thunderstorm Storm Lightnings Sky Free Stock Photo - Public Domain Pictures">
            <a:extLst>
              <a:ext uri="{FF2B5EF4-FFF2-40B4-BE49-F238E27FC236}">
                <a16:creationId xmlns:a16="http://schemas.microsoft.com/office/drawing/2014/main" id="{9BAB1452-86CD-4E36-E5A2-99C1122EC3F0}"/>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saturation sat="142000"/>
                    </a14:imgEffect>
                    <a14:imgEffect>
                      <a14:brightnessContrast contrast="13000"/>
                    </a14:imgEffect>
                  </a14:imgLayer>
                </a14:imgProps>
              </a:ext>
            </a:extLst>
          </a:blip>
          <a:stretch>
            <a:fillRect/>
          </a:stretch>
        </p:blipFill>
        <p:spPr>
          <a:xfrm>
            <a:off x="-8208" y="18892"/>
            <a:ext cx="50317468" cy="5115050"/>
          </a:xfrm>
          <a:prstGeom prst="rect">
            <a:avLst/>
          </a:prstGeom>
        </p:spPr>
      </p:pic>
      <p:sp>
        <p:nvSpPr>
          <p:cNvPr id="59" name="TextBox 58">
            <a:extLst>
              <a:ext uri="{FF2B5EF4-FFF2-40B4-BE49-F238E27FC236}">
                <a16:creationId xmlns:a16="http://schemas.microsoft.com/office/drawing/2014/main" id="{2913ABD6-69A7-291F-2631-0C111BCBBA08}"/>
              </a:ext>
            </a:extLst>
          </p:cNvPr>
          <p:cNvSpPr txBox="1"/>
          <p:nvPr/>
        </p:nvSpPr>
        <p:spPr>
          <a:xfrm>
            <a:off x="14462453" y="6124812"/>
            <a:ext cx="17288745" cy="1740812"/>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ctr"/>
            <a:r>
              <a:rPr lang="en-US" sz="5400" b="1">
                <a:ea typeface="+mn-lt"/>
                <a:cs typeface="+mn-lt"/>
              </a:rPr>
              <a:t>Over The Past Decade, Harsh Storm Events Have Ravaged Midwest and East Coast In The United States</a:t>
            </a:r>
            <a:endParaRPr lang="en-US" sz="5400" b="1"/>
          </a:p>
        </p:txBody>
      </p:sp>
      <p:graphicFrame>
        <p:nvGraphicFramePr>
          <p:cNvPr id="10" name="Table 9">
            <a:extLst>
              <a:ext uri="{FF2B5EF4-FFF2-40B4-BE49-F238E27FC236}">
                <a16:creationId xmlns:a16="http://schemas.microsoft.com/office/drawing/2014/main" id="{D95AC364-0165-4E22-DD55-5B9B9FACB136}"/>
              </a:ext>
            </a:extLst>
          </p:cNvPr>
          <p:cNvGraphicFramePr>
            <a:graphicFrameLocks noGrp="1"/>
          </p:cNvGraphicFramePr>
          <p:nvPr/>
        </p:nvGraphicFramePr>
        <p:xfrm>
          <a:off x="1450267" y="20711484"/>
          <a:ext cx="15902587" cy="5379849"/>
        </p:xfrm>
        <a:graphic>
          <a:graphicData uri="http://schemas.openxmlformats.org/drawingml/2006/table">
            <a:tbl>
              <a:tblPr bandRow="1">
                <a:tableStyleId>{5C22544A-7EE6-4342-B048-85BDC9FD1C3A}</a:tableStyleId>
              </a:tblPr>
              <a:tblGrid>
                <a:gridCol w="4102103">
                  <a:extLst>
                    <a:ext uri="{9D8B030D-6E8A-4147-A177-3AD203B41FA5}">
                      <a16:colId xmlns:a16="http://schemas.microsoft.com/office/drawing/2014/main" val="2910062032"/>
                    </a:ext>
                  </a:extLst>
                </a:gridCol>
                <a:gridCol w="4102103">
                  <a:extLst>
                    <a:ext uri="{9D8B030D-6E8A-4147-A177-3AD203B41FA5}">
                      <a16:colId xmlns:a16="http://schemas.microsoft.com/office/drawing/2014/main" val="3492240038"/>
                    </a:ext>
                  </a:extLst>
                </a:gridCol>
                <a:gridCol w="4102103">
                  <a:extLst>
                    <a:ext uri="{9D8B030D-6E8A-4147-A177-3AD203B41FA5}">
                      <a16:colId xmlns:a16="http://schemas.microsoft.com/office/drawing/2014/main" val="295488626"/>
                    </a:ext>
                  </a:extLst>
                </a:gridCol>
                <a:gridCol w="3545884">
                  <a:extLst>
                    <a:ext uri="{9D8B030D-6E8A-4147-A177-3AD203B41FA5}">
                      <a16:colId xmlns:a16="http://schemas.microsoft.com/office/drawing/2014/main" val="1056313912"/>
                    </a:ext>
                  </a:extLst>
                </a:gridCol>
                <a:gridCol w="50394">
                  <a:extLst>
                    <a:ext uri="{9D8B030D-6E8A-4147-A177-3AD203B41FA5}">
                      <a16:colId xmlns:a16="http://schemas.microsoft.com/office/drawing/2014/main" val="2500436004"/>
                    </a:ext>
                  </a:extLst>
                </a:gridCol>
              </a:tblGrid>
              <a:tr h="881181">
                <a:tc>
                  <a:txBody>
                    <a:bodyPr/>
                    <a:lstStyle/>
                    <a:p>
                      <a:pPr algn="l" rtl="0" fontAlgn="base"/>
                      <a:r>
                        <a:rPr lang="en-US" sz="4100" b="1">
                          <a:effectLst/>
                          <a:latin typeface="Aptos"/>
                        </a:rPr>
                        <a:t>Spring</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l" rtl="0" fontAlgn="base"/>
                      <a:r>
                        <a:rPr lang="en-US" sz="4100" b="1">
                          <a:effectLst/>
                          <a:latin typeface="Aptos"/>
                        </a:rPr>
                        <a:t>Summer</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l" rtl="0" fontAlgn="base"/>
                      <a:r>
                        <a:rPr lang="en-US" sz="4100" b="1">
                          <a:effectLst/>
                          <a:latin typeface="Aptos"/>
                        </a:rPr>
                        <a:t>Fall</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l" rtl="0" fontAlgn="base"/>
                      <a:r>
                        <a:rPr lang="en-US" sz="4100" b="1">
                          <a:effectLst/>
                          <a:latin typeface="Aptos"/>
                        </a:rPr>
                        <a:t>Winter</a:t>
                      </a:r>
                      <a:endParaRPr lang="en-US" sz="1600">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lvl="0" algn="l">
                        <a:buNone/>
                      </a:pPr>
                      <a:endParaRPr lang="en-US" sz="4100" b="1">
                        <a:effectLst/>
                        <a:latin typeface="Aptos"/>
                      </a:endParaRPr>
                    </a:p>
                  </a:txBody>
                  <a:tcPr marL="12497" marR="12497" marT="6244" marB="6244">
                    <a:lnL w="0">
                      <a:noFill/>
                    </a:lnL>
                    <a:lnR w="0">
                      <a:noFill/>
                    </a:lnR>
                    <a:lnT w="0">
                      <a:noFill/>
                    </a:lnT>
                    <a:lnB w="3174">
                      <a:solidFill>
                        <a:schemeClr val="bg2"/>
                      </a:solidFill>
                    </a:lnB>
                    <a:noFill/>
                  </a:tcPr>
                </a:tc>
                <a:extLst>
                  <a:ext uri="{0D108BD9-81ED-4DB2-BD59-A6C34878D82A}">
                    <a16:rowId xmlns:a16="http://schemas.microsoft.com/office/drawing/2014/main" val="2615614405"/>
                  </a:ext>
                </a:extLst>
              </a:tr>
              <a:tr h="881181">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1" i="1">
                          <a:solidFill>
                            <a:srgbClr val="FF0000"/>
                          </a:solidFill>
                          <a:effectLst/>
                          <a:latin typeface="Aptos"/>
                        </a:rPr>
                        <a:t>Texas</a:t>
                      </a:r>
                      <a:endParaRPr lang="en-US" sz="160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1" i="1">
                        <a:solidFill>
                          <a:srgbClr val="FF0000"/>
                        </a:solidFill>
                        <a:effectLst/>
                        <a:latin typeface="Aptos"/>
                      </a:endParaRPr>
                    </a:p>
                  </a:txBody>
                  <a:tcPr marL="12497" marR="12497" marT="6244" marB="6244">
                    <a:lnL w="0">
                      <a:noFill/>
                    </a:lnL>
                    <a:lnR w="0">
                      <a:noFill/>
                    </a:lnR>
                    <a:lnT w="3174">
                      <a:solidFill>
                        <a:schemeClr val="bg2"/>
                      </a:solidFill>
                    </a:lnT>
                    <a:lnB w="0">
                      <a:noFill/>
                    </a:lnB>
                    <a:noFill/>
                  </a:tcPr>
                </a:tc>
                <a:extLst>
                  <a:ext uri="{0D108BD9-81ED-4DB2-BD59-A6C34878D82A}">
                    <a16:rowId xmlns:a16="http://schemas.microsoft.com/office/drawing/2014/main" val="2811573210"/>
                  </a:ext>
                </a:extLst>
              </a:tr>
              <a:tr h="881181">
                <a:tc>
                  <a:txBody>
                    <a:bodyPr/>
                    <a:lstStyle/>
                    <a:p>
                      <a:pPr algn="l" rtl="0" fontAlgn="base"/>
                      <a:r>
                        <a:rPr lang="en-US" sz="4100" b="0" i="1">
                          <a:effectLst/>
                          <a:latin typeface="Aptos"/>
                        </a:rPr>
                        <a:t>Kansas</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rial Nova"/>
                        </a:rPr>
                        <a:t>California</a:t>
                      </a:r>
                      <a:endParaRPr lang="en-US" sz="1600" b="0" i="1">
                        <a:effectLst/>
                        <a:latin typeface="Arial Nova"/>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Kansas</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Kansas</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1735206948"/>
                  </a:ext>
                </a:extLst>
              </a:tr>
              <a:tr h="788427">
                <a:tc>
                  <a:txBody>
                    <a:bodyPr/>
                    <a:lstStyle/>
                    <a:p>
                      <a:pPr algn="l" rtl="0" fontAlgn="base"/>
                      <a:r>
                        <a:rPr lang="en-US" sz="4100" b="0" i="1">
                          <a:effectLst/>
                          <a:latin typeface="Aptos"/>
                        </a:rPr>
                        <a:t>California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Kentucky</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Iowa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Oklahoma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3213318423"/>
                  </a:ext>
                </a:extLst>
              </a:tr>
              <a:tr h="788427">
                <a:tc>
                  <a:txBody>
                    <a:bodyPr/>
                    <a:lstStyle/>
                    <a:p>
                      <a:pPr algn="l" rtl="0" fontAlgn="base"/>
                      <a:r>
                        <a:rPr lang="en-US" sz="4100" b="0" i="1">
                          <a:effectLst/>
                          <a:latin typeface="Aptos"/>
                        </a:rPr>
                        <a:t>Georgia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New York</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S. Dakota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Missouri</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3056868088"/>
                  </a:ext>
                </a:extLst>
              </a:tr>
              <a:tr h="1159452">
                <a:tc>
                  <a:txBody>
                    <a:bodyPr/>
                    <a:lstStyle/>
                    <a:p>
                      <a:pPr algn="l" rtl="0" fontAlgn="base"/>
                      <a:r>
                        <a:rPr lang="en-US" sz="4100" b="0" i="1">
                          <a:effectLst/>
                          <a:latin typeface="Aptos"/>
                        </a:rPr>
                        <a:t>Oklahoma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Virginia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Nebraska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l" rtl="0" fontAlgn="base"/>
                      <a:r>
                        <a:rPr lang="en-US" sz="4100" b="0" i="1">
                          <a:effectLst/>
                          <a:latin typeface="Aptos"/>
                        </a:rPr>
                        <a:t>Iowa</a:t>
                      </a:r>
                      <a:endParaRPr lang="en-US" sz="1600" b="0" i="1">
                        <a:effectLst/>
                        <a:latin typeface="Aptos"/>
                      </a:endParaRPr>
                    </a:p>
                  </a:txBody>
                  <a:tcPr marL="12497" marR="12497" marT="6244" marB="6244">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l">
                        <a:buNone/>
                      </a:pPr>
                      <a:endParaRPr lang="en-US" sz="4100" b="0" i="1">
                        <a:effectLst/>
                        <a:latin typeface="Aptos"/>
                      </a:endParaRPr>
                    </a:p>
                  </a:txBody>
                  <a:tcPr marL="12497" marR="12497" marT="6244" marB="6244">
                    <a:lnL w="0">
                      <a:noFill/>
                    </a:lnL>
                    <a:lnR w="0">
                      <a:noFill/>
                    </a:lnR>
                    <a:lnT w="0">
                      <a:noFill/>
                    </a:lnT>
                    <a:lnB w="0">
                      <a:noFill/>
                    </a:lnB>
                    <a:noFill/>
                  </a:tcPr>
                </a:tc>
                <a:extLst>
                  <a:ext uri="{0D108BD9-81ED-4DB2-BD59-A6C34878D82A}">
                    <a16:rowId xmlns:a16="http://schemas.microsoft.com/office/drawing/2014/main" val="2374483697"/>
                  </a:ext>
                </a:extLst>
              </a:tr>
            </a:tbl>
          </a:graphicData>
        </a:graphic>
      </p:graphicFrame>
      <p:grpSp>
        <p:nvGrpSpPr>
          <p:cNvPr id="75" name="Group 74">
            <a:extLst>
              <a:ext uri="{FF2B5EF4-FFF2-40B4-BE49-F238E27FC236}">
                <a16:creationId xmlns:a16="http://schemas.microsoft.com/office/drawing/2014/main" id="{19374DD0-81DA-F490-EF3C-BD6A3CFF8A16}"/>
              </a:ext>
            </a:extLst>
          </p:cNvPr>
          <p:cNvGrpSpPr/>
          <p:nvPr/>
        </p:nvGrpSpPr>
        <p:grpSpPr>
          <a:xfrm>
            <a:off x="32598993" y="5960519"/>
            <a:ext cx="16945121" cy="10419076"/>
            <a:chOff x="20400329" y="29713389"/>
            <a:chExt cx="24656256" cy="9940404"/>
          </a:xfrm>
        </p:grpSpPr>
        <p:pic>
          <p:nvPicPr>
            <p:cNvPr id="73" name="Picture 72">
              <a:extLst>
                <a:ext uri="{FF2B5EF4-FFF2-40B4-BE49-F238E27FC236}">
                  <a16:creationId xmlns:a16="http://schemas.microsoft.com/office/drawing/2014/main" id="{447AD70A-6EC7-A9E1-A4FE-A07951107F12}"/>
                </a:ext>
              </a:extLst>
            </p:cNvPr>
            <p:cNvPicPr>
              <a:picLocks noChangeAspect="1"/>
            </p:cNvPicPr>
            <p:nvPr/>
          </p:nvPicPr>
          <p:blipFill>
            <a:blip r:embed="rId6"/>
            <a:stretch>
              <a:fillRect/>
            </a:stretch>
          </p:blipFill>
          <p:spPr>
            <a:xfrm>
              <a:off x="20400329" y="29713389"/>
              <a:ext cx="24656256" cy="9940404"/>
            </a:xfrm>
            <a:prstGeom prst="rect">
              <a:avLst/>
            </a:prstGeom>
          </p:spPr>
        </p:pic>
        <p:pic>
          <p:nvPicPr>
            <p:cNvPr id="74" name="Picture 73" descr="A black background with red and black lines&#10;&#10;Description automatically generated">
              <a:extLst>
                <a:ext uri="{FF2B5EF4-FFF2-40B4-BE49-F238E27FC236}">
                  <a16:creationId xmlns:a16="http://schemas.microsoft.com/office/drawing/2014/main" id="{0AFFE0BA-6BDA-935A-F1C1-684434EA79B6}"/>
                </a:ext>
              </a:extLst>
            </p:cNvPr>
            <p:cNvPicPr>
              <a:picLocks noChangeAspect="1"/>
            </p:cNvPicPr>
            <p:nvPr/>
          </p:nvPicPr>
          <p:blipFill>
            <a:blip r:embed="rId7"/>
            <a:stretch>
              <a:fillRect/>
            </a:stretch>
          </p:blipFill>
          <p:spPr>
            <a:xfrm>
              <a:off x="29897823" y="30942917"/>
              <a:ext cx="6635886" cy="858025"/>
            </a:xfrm>
            <a:prstGeom prst="rect">
              <a:avLst/>
            </a:prstGeom>
          </p:spPr>
        </p:pic>
      </p:grpSp>
      <p:grpSp>
        <p:nvGrpSpPr>
          <p:cNvPr id="13" name="Group 12">
            <a:extLst>
              <a:ext uri="{FF2B5EF4-FFF2-40B4-BE49-F238E27FC236}">
                <a16:creationId xmlns:a16="http://schemas.microsoft.com/office/drawing/2014/main" id="{C2A867C4-3628-CA10-97FD-4BEC79C46753}"/>
              </a:ext>
            </a:extLst>
          </p:cNvPr>
          <p:cNvGrpSpPr/>
          <p:nvPr/>
        </p:nvGrpSpPr>
        <p:grpSpPr>
          <a:xfrm>
            <a:off x="17365667" y="19051208"/>
            <a:ext cx="16310461" cy="11016500"/>
            <a:chOff x="18182429" y="18724247"/>
            <a:chExt cx="12244867" cy="7636516"/>
          </a:xfrm>
        </p:grpSpPr>
        <p:pic>
          <p:nvPicPr>
            <p:cNvPr id="11" name="Picture 10" descr="A map of texas with different colored squares&#10;&#10;Description automatically generated">
              <a:extLst>
                <a:ext uri="{FF2B5EF4-FFF2-40B4-BE49-F238E27FC236}">
                  <a16:creationId xmlns:a16="http://schemas.microsoft.com/office/drawing/2014/main" id="{2CD630FA-0C3D-745D-0955-BDEBD2E3F2BC}"/>
                </a:ext>
              </a:extLst>
            </p:cNvPr>
            <p:cNvPicPr>
              <a:picLocks noChangeAspect="1"/>
            </p:cNvPicPr>
            <p:nvPr/>
          </p:nvPicPr>
          <p:blipFill>
            <a:blip r:embed="rId8"/>
            <a:stretch>
              <a:fillRect/>
            </a:stretch>
          </p:blipFill>
          <p:spPr>
            <a:xfrm>
              <a:off x="18182429" y="18724247"/>
              <a:ext cx="12244867" cy="7636516"/>
            </a:xfrm>
            <a:prstGeom prst="rect">
              <a:avLst/>
            </a:prstGeom>
          </p:spPr>
        </p:pic>
        <p:pic>
          <p:nvPicPr>
            <p:cNvPr id="12" name="Picture 11" descr="A green and orange rectangles&#10;&#10;Description automatically generated">
              <a:extLst>
                <a:ext uri="{FF2B5EF4-FFF2-40B4-BE49-F238E27FC236}">
                  <a16:creationId xmlns:a16="http://schemas.microsoft.com/office/drawing/2014/main" id="{C7EC02C9-B5EE-2F83-F1B4-68BBF5F25990}"/>
                </a:ext>
              </a:extLst>
            </p:cNvPr>
            <p:cNvPicPr>
              <a:picLocks noChangeAspect="1"/>
            </p:cNvPicPr>
            <p:nvPr/>
          </p:nvPicPr>
          <p:blipFill>
            <a:blip r:embed="rId9"/>
            <a:stretch>
              <a:fillRect/>
            </a:stretch>
          </p:blipFill>
          <p:spPr>
            <a:xfrm>
              <a:off x="20345833" y="23744547"/>
              <a:ext cx="4105770" cy="1949846"/>
            </a:xfrm>
            <a:prstGeom prst="rect">
              <a:avLst/>
            </a:prstGeom>
          </p:spPr>
        </p:pic>
      </p:grpSp>
      <p:pic>
        <p:nvPicPr>
          <p:cNvPr id="17" name="Picture 16" descr="A graph with blue lines and red dots&#10;&#10;Description automatically generated">
            <a:extLst>
              <a:ext uri="{FF2B5EF4-FFF2-40B4-BE49-F238E27FC236}">
                <a16:creationId xmlns:a16="http://schemas.microsoft.com/office/drawing/2014/main" id="{7CCD8840-BD8C-3831-1E05-C39026AE7D46}"/>
              </a:ext>
            </a:extLst>
          </p:cNvPr>
          <p:cNvPicPr>
            <a:picLocks noChangeAspect="1"/>
          </p:cNvPicPr>
          <p:nvPr/>
        </p:nvPicPr>
        <p:blipFill>
          <a:blip r:embed="rId10"/>
          <a:stretch>
            <a:fillRect/>
          </a:stretch>
        </p:blipFill>
        <p:spPr>
          <a:xfrm>
            <a:off x="32887744" y="19788326"/>
            <a:ext cx="16725179" cy="8052487"/>
          </a:xfrm>
          <a:prstGeom prst="rect">
            <a:avLst/>
          </a:prstGeom>
        </p:spPr>
      </p:pic>
      <p:sp>
        <p:nvSpPr>
          <p:cNvPr id="19" name="TextBox 18">
            <a:extLst>
              <a:ext uri="{FF2B5EF4-FFF2-40B4-BE49-F238E27FC236}">
                <a16:creationId xmlns:a16="http://schemas.microsoft.com/office/drawing/2014/main" id="{152AD2B6-62F1-7A57-0333-EE2A359E38A1}"/>
              </a:ext>
            </a:extLst>
          </p:cNvPr>
          <p:cNvSpPr txBox="1"/>
          <p:nvPr/>
        </p:nvSpPr>
        <p:spPr>
          <a:xfrm>
            <a:off x="1198665" y="18974082"/>
            <a:ext cx="18006346" cy="817482"/>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4800" b="1">
                <a:solidFill>
                  <a:srgbClr val="C00000"/>
                </a:solidFill>
              </a:rPr>
              <a:t>Texas tops the charts for highest storm events in USA All Year!</a:t>
            </a:r>
            <a:endParaRPr lang="en-US" sz="4800">
              <a:solidFill>
                <a:srgbClr val="C00000"/>
              </a:solidFill>
            </a:endParaRPr>
          </a:p>
        </p:txBody>
      </p:sp>
      <p:sp>
        <p:nvSpPr>
          <p:cNvPr id="20" name="TextBox 19">
            <a:extLst>
              <a:ext uri="{FF2B5EF4-FFF2-40B4-BE49-F238E27FC236}">
                <a16:creationId xmlns:a16="http://schemas.microsoft.com/office/drawing/2014/main" id="{660C6DAD-638D-9ADD-A6BC-236BCF703FDF}"/>
              </a:ext>
            </a:extLst>
          </p:cNvPr>
          <p:cNvSpPr txBox="1"/>
          <p:nvPr/>
        </p:nvSpPr>
        <p:spPr>
          <a:xfrm>
            <a:off x="464240" y="2555362"/>
            <a:ext cx="29254497" cy="1963501"/>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endParaRPr lang="en-US" sz="6147" b="1">
              <a:solidFill>
                <a:schemeClr val="bg1"/>
              </a:solidFill>
            </a:endParaRPr>
          </a:p>
          <a:p>
            <a:r>
              <a:rPr lang="en-US" sz="6100" b="1">
                <a:solidFill>
                  <a:schemeClr val="bg1"/>
                </a:solidFill>
                <a:highlight>
                  <a:srgbClr val="000080"/>
                </a:highlight>
                <a:ea typeface="+mn-lt"/>
                <a:cs typeface="+mn-lt"/>
              </a:rPr>
              <a:t>An In-depth Look at Spatial and Temporal Trends of Storm Events and Their Impacts</a:t>
            </a:r>
            <a:endParaRPr lang="en-US" sz="6100" b="1">
              <a:solidFill>
                <a:schemeClr val="bg1"/>
              </a:solidFill>
              <a:highlight>
                <a:srgbClr val="000080"/>
              </a:highlight>
            </a:endParaRPr>
          </a:p>
        </p:txBody>
      </p:sp>
      <p:sp>
        <p:nvSpPr>
          <p:cNvPr id="21" name="TextBox 20">
            <a:extLst>
              <a:ext uri="{FF2B5EF4-FFF2-40B4-BE49-F238E27FC236}">
                <a16:creationId xmlns:a16="http://schemas.microsoft.com/office/drawing/2014/main" id="{A84D2E90-043B-6B72-A898-700F9019FAEC}"/>
              </a:ext>
            </a:extLst>
          </p:cNvPr>
          <p:cNvSpPr txBox="1"/>
          <p:nvPr/>
        </p:nvSpPr>
        <p:spPr>
          <a:xfrm>
            <a:off x="469820" y="1146841"/>
            <a:ext cx="21161211" cy="1333008"/>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8150" b="1">
                <a:solidFill>
                  <a:schemeClr val="bg1"/>
                </a:solidFill>
                <a:highlight>
                  <a:srgbClr val="000080"/>
                </a:highlight>
                <a:ea typeface="+mn-lt"/>
                <a:cs typeface="+mn-lt"/>
              </a:rPr>
              <a:t>Exploring Storm Events in the United States:</a:t>
            </a:r>
            <a:endParaRPr lang="en-US" sz="8150" b="1">
              <a:solidFill>
                <a:schemeClr val="bg1"/>
              </a:solidFill>
              <a:highlight>
                <a:srgbClr val="000080"/>
              </a:highlight>
            </a:endParaRPr>
          </a:p>
        </p:txBody>
      </p:sp>
      <p:sp>
        <p:nvSpPr>
          <p:cNvPr id="22" name="TextBox 21">
            <a:extLst>
              <a:ext uri="{FF2B5EF4-FFF2-40B4-BE49-F238E27FC236}">
                <a16:creationId xmlns:a16="http://schemas.microsoft.com/office/drawing/2014/main" id="{28B8B0ED-CE8A-EF43-7993-A7DF4068F3BD}"/>
              </a:ext>
            </a:extLst>
          </p:cNvPr>
          <p:cNvSpPr txBox="1"/>
          <p:nvPr/>
        </p:nvSpPr>
        <p:spPr>
          <a:xfrm>
            <a:off x="34851439" y="16522973"/>
            <a:ext cx="13649663"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ctr"/>
            <a:r>
              <a:rPr lang="en-US" sz="5100" b="1" baseline="0">
                <a:latin typeface="Aptos"/>
              </a:rPr>
              <a:t>Brace for More Storms in USA!</a:t>
            </a:r>
            <a:endParaRPr lang="en-US" sz="5100"/>
          </a:p>
        </p:txBody>
      </p:sp>
      <p:grpSp>
        <p:nvGrpSpPr>
          <p:cNvPr id="7" name="Group 6">
            <a:extLst>
              <a:ext uri="{FF2B5EF4-FFF2-40B4-BE49-F238E27FC236}">
                <a16:creationId xmlns:a16="http://schemas.microsoft.com/office/drawing/2014/main" id="{1A81D4E8-F982-DD42-C783-817C40F75AD3}"/>
              </a:ext>
            </a:extLst>
          </p:cNvPr>
          <p:cNvGrpSpPr/>
          <p:nvPr/>
        </p:nvGrpSpPr>
        <p:grpSpPr>
          <a:xfrm>
            <a:off x="1045199" y="26476666"/>
            <a:ext cx="16984798" cy="9208645"/>
            <a:chOff x="26944296" y="24924394"/>
            <a:chExt cx="12862322" cy="5801051"/>
          </a:xfrm>
        </p:grpSpPr>
        <p:pic>
          <p:nvPicPr>
            <p:cNvPr id="2" name="Picture 1" descr="A graph of a graph showing the number of events&#10;&#10;Description automatically generated">
              <a:extLst>
                <a:ext uri="{FF2B5EF4-FFF2-40B4-BE49-F238E27FC236}">
                  <a16:creationId xmlns:a16="http://schemas.microsoft.com/office/drawing/2014/main" id="{ACD8D99F-E753-A68D-3331-41F0FB8E39DC}"/>
                </a:ext>
              </a:extLst>
            </p:cNvPr>
            <p:cNvPicPr>
              <a:picLocks noChangeAspect="1"/>
            </p:cNvPicPr>
            <p:nvPr/>
          </p:nvPicPr>
          <p:blipFill>
            <a:blip r:embed="rId11"/>
            <a:stretch>
              <a:fillRect/>
            </a:stretch>
          </p:blipFill>
          <p:spPr>
            <a:xfrm>
              <a:off x="26944296" y="24924394"/>
              <a:ext cx="12862322" cy="5801051"/>
            </a:xfrm>
            <a:prstGeom prst="rect">
              <a:avLst/>
            </a:prstGeom>
          </p:spPr>
        </p:pic>
        <p:pic>
          <p:nvPicPr>
            <p:cNvPr id="3" name="Picture 2">
              <a:extLst>
                <a:ext uri="{FF2B5EF4-FFF2-40B4-BE49-F238E27FC236}">
                  <a16:creationId xmlns:a16="http://schemas.microsoft.com/office/drawing/2014/main" id="{C19632CF-172A-D31B-38CC-79538CF262EE}"/>
                </a:ext>
              </a:extLst>
            </p:cNvPr>
            <p:cNvPicPr>
              <a:picLocks noChangeAspect="1"/>
            </p:cNvPicPr>
            <p:nvPr/>
          </p:nvPicPr>
          <p:blipFill>
            <a:blip r:embed="rId12"/>
            <a:stretch>
              <a:fillRect/>
            </a:stretch>
          </p:blipFill>
          <p:spPr>
            <a:xfrm>
              <a:off x="31161497" y="25504848"/>
              <a:ext cx="3821776" cy="434286"/>
            </a:xfrm>
            <a:prstGeom prst="rect">
              <a:avLst/>
            </a:prstGeom>
          </p:spPr>
        </p:pic>
      </p:grpSp>
      <p:sp>
        <p:nvSpPr>
          <p:cNvPr id="14" name="TextBox 13">
            <a:extLst>
              <a:ext uri="{FF2B5EF4-FFF2-40B4-BE49-F238E27FC236}">
                <a16:creationId xmlns:a16="http://schemas.microsoft.com/office/drawing/2014/main" id="{F1A9647F-8631-DDEB-702B-7F20F71DAEA5}"/>
              </a:ext>
            </a:extLst>
          </p:cNvPr>
          <p:cNvSpPr txBox="1"/>
          <p:nvPr/>
        </p:nvSpPr>
        <p:spPr>
          <a:xfrm>
            <a:off x="34382199" y="17445098"/>
            <a:ext cx="1454339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l"/>
            <a:r>
              <a:rPr lang="en-US" sz="4000" baseline="0">
                <a:solidFill>
                  <a:srgbClr val="0D0D0D"/>
                </a:solidFill>
                <a:latin typeface="Aptos"/>
              </a:rPr>
              <a:t> </a:t>
            </a:r>
            <a:r>
              <a:rPr lang="en-US" sz="4000">
                <a:latin typeface="Aptos"/>
              </a:rPr>
              <a:t>​</a:t>
            </a:r>
            <a:r>
              <a:rPr lang="en-US" sz="4000" baseline="0">
                <a:latin typeface="Aptos"/>
              </a:rPr>
              <a:t>Our analysis shows a dramatic surge in frequency and intensity starting from 2023, urging immediate action for future resilience.</a:t>
            </a:r>
            <a:r>
              <a:rPr lang="en-US" sz="4000">
                <a:latin typeface="Aptos"/>
                <a:ea typeface="Aptos"/>
                <a:cs typeface="Aptos"/>
              </a:rPr>
              <a:t>​</a:t>
            </a:r>
            <a:endParaRPr lang="en-US" sz="4000">
              <a:latin typeface="Aptos"/>
            </a:endParaRPr>
          </a:p>
        </p:txBody>
      </p:sp>
      <p:sp>
        <p:nvSpPr>
          <p:cNvPr id="15" name="TextBox 14">
            <a:extLst>
              <a:ext uri="{FF2B5EF4-FFF2-40B4-BE49-F238E27FC236}">
                <a16:creationId xmlns:a16="http://schemas.microsoft.com/office/drawing/2014/main" id="{CD40D97F-0FCB-AC62-255B-EBED5F631A50}"/>
              </a:ext>
            </a:extLst>
          </p:cNvPr>
          <p:cNvSpPr txBox="1"/>
          <p:nvPr/>
        </p:nvSpPr>
        <p:spPr>
          <a:xfrm>
            <a:off x="18986245" y="29239849"/>
            <a:ext cx="12776843"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just"/>
            <a:br>
              <a:rPr lang="en-US" sz="4800"/>
            </a:br>
            <a:r>
              <a:rPr lang="en-US" sz="4800">
                <a:solidFill>
                  <a:srgbClr val="0D0D0D"/>
                </a:solidFill>
                <a:ea typeface="+mn-lt"/>
                <a:cs typeface="+mn-lt"/>
              </a:rPr>
              <a:t>Texas leads the nation in severe weather events and costly disasters, accounting for 15% of all U.S. billion-dollar disasters. This county-level map illustrates the state's vulnerability, with most counties experiencing up to 500 storm events, and some even surpassing 500</a:t>
            </a:r>
            <a:endParaRPr lang="en-US" sz="4800">
              <a:ea typeface="+mn-lt"/>
              <a:cs typeface="+mn-lt"/>
            </a:endParaRPr>
          </a:p>
        </p:txBody>
      </p:sp>
      <p:sp>
        <p:nvSpPr>
          <p:cNvPr id="16" name="TextBox 15">
            <a:extLst>
              <a:ext uri="{FF2B5EF4-FFF2-40B4-BE49-F238E27FC236}">
                <a16:creationId xmlns:a16="http://schemas.microsoft.com/office/drawing/2014/main" id="{A16A9C56-ED30-AC43-E0DC-0B8C44C0BE4F}"/>
              </a:ext>
            </a:extLst>
          </p:cNvPr>
          <p:cNvSpPr txBox="1"/>
          <p:nvPr/>
        </p:nvSpPr>
        <p:spPr>
          <a:xfrm>
            <a:off x="34371842" y="27943181"/>
            <a:ext cx="1457007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pPr algn="ctr"/>
            <a:r>
              <a:rPr lang="en-US" sz="4800" b="1">
                <a:solidFill>
                  <a:srgbClr val="C00000"/>
                </a:solidFill>
                <a:ea typeface="+mn-lt"/>
                <a:cs typeface="+mn-lt"/>
              </a:rPr>
              <a:t>In 2017: Storms Unleashed </a:t>
            </a:r>
            <a:r>
              <a:rPr lang="en-US" sz="4800" b="1" baseline="0">
                <a:solidFill>
                  <a:srgbClr val="C00000"/>
                </a:solidFill>
                <a:ea typeface="+mn-lt"/>
                <a:cs typeface="+mn-lt"/>
              </a:rPr>
              <a:t>$30 </a:t>
            </a:r>
            <a:r>
              <a:rPr lang="en-US" sz="4800" b="1">
                <a:solidFill>
                  <a:srgbClr val="C00000"/>
                </a:solidFill>
                <a:ea typeface="+mn-lt"/>
                <a:cs typeface="+mn-lt"/>
              </a:rPr>
              <a:t>Billion Havoc</a:t>
            </a:r>
            <a:r>
              <a:rPr lang="en-US" sz="4600">
                <a:solidFill>
                  <a:srgbClr val="C00000"/>
                </a:solidFill>
                <a:ea typeface="+mn-lt"/>
                <a:cs typeface="+mn-lt"/>
              </a:rPr>
              <a:t> </a:t>
            </a:r>
            <a:br>
              <a:rPr lang="en-US" sz="4600">
                <a:ea typeface="+mn-lt"/>
                <a:cs typeface="+mn-lt"/>
              </a:rPr>
            </a:br>
            <a:endParaRPr lang="en-US" sz="4600"/>
          </a:p>
        </p:txBody>
      </p:sp>
      <p:pic>
        <p:nvPicPr>
          <p:cNvPr id="34" name="Graphic 33" descr="Magnifying glass outline">
            <a:extLst>
              <a:ext uri="{FF2B5EF4-FFF2-40B4-BE49-F238E27FC236}">
                <a16:creationId xmlns:a16="http://schemas.microsoft.com/office/drawing/2014/main" id="{15247E11-715B-E50A-EFB9-F68B9D103C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9300000" flipV="1">
            <a:off x="16073684" y="11700920"/>
            <a:ext cx="9489893" cy="9608168"/>
          </a:xfrm>
          <a:prstGeom prst="rect">
            <a:avLst/>
          </a:prstGeom>
        </p:spPr>
      </p:pic>
      <p:grpSp>
        <p:nvGrpSpPr>
          <p:cNvPr id="28" name="Group 27">
            <a:extLst>
              <a:ext uri="{FF2B5EF4-FFF2-40B4-BE49-F238E27FC236}">
                <a16:creationId xmlns:a16="http://schemas.microsoft.com/office/drawing/2014/main" id="{0097C588-4411-4081-8CB9-FA68ECBA731E}"/>
              </a:ext>
            </a:extLst>
          </p:cNvPr>
          <p:cNvGrpSpPr/>
          <p:nvPr/>
        </p:nvGrpSpPr>
        <p:grpSpPr>
          <a:xfrm>
            <a:off x="33652989" y="31079163"/>
            <a:ext cx="9429216" cy="7397999"/>
            <a:chOff x="14451188" y="10193446"/>
            <a:chExt cx="25992768" cy="26767689"/>
          </a:xfrm>
        </p:grpSpPr>
        <p:pic>
          <p:nvPicPr>
            <p:cNvPr id="23" name="Graphic 22" descr="Magnifying glass outline">
              <a:extLst>
                <a:ext uri="{FF2B5EF4-FFF2-40B4-BE49-F238E27FC236}">
                  <a16:creationId xmlns:a16="http://schemas.microsoft.com/office/drawing/2014/main" id="{DDD18006-E2D6-39BE-0006-572114E369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681245" y="19202400"/>
              <a:ext cx="914120" cy="914400"/>
            </a:xfrm>
            <a:prstGeom prst="rect">
              <a:avLst/>
            </a:prstGeom>
          </p:spPr>
        </p:pic>
        <p:pic>
          <p:nvPicPr>
            <p:cNvPr id="24" name="Picture 23">
              <a:extLst>
                <a:ext uri="{FF2B5EF4-FFF2-40B4-BE49-F238E27FC236}">
                  <a16:creationId xmlns:a16="http://schemas.microsoft.com/office/drawing/2014/main" id="{87171992-9F08-0125-E70D-0A23A56EB7C0}"/>
                </a:ext>
              </a:extLst>
            </p:cNvPr>
            <p:cNvPicPr>
              <a:picLocks noChangeAspect="1"/>
            </p:cNvPicPr>
            <p:nvPr/>
          </p:nvPicPr>
          <p:blipFill>
            <a:blip r:embed="rId17"/>
            <a:stretch>
              <a:fillRect/>
            </a:stretch>
          </p:blipFill>
          <p:spPr>
            <a:xfrm>
              <a:off x="14990723" y="10193446"/>
              <a:ext cx="23208737" cy="23591520"/>
            </a:xfrm>
            <a:prstGeom prst="rect">
              <a:avLst/>
            </a:prstGeom>
          </p:spPr>
        </p:pic>
        <p:pic>
          <p:nvPicPr>
            <p:cNvPr id="26" name="Picture 25" descr="A purple rectangle on a black background&#10;&#10;Description automatically generated">
              <a:extLst>
                <a:ext uri="{FF2B5EF4-FFF2-40B4-BE49-F238E27FC236}">
                  <a16:creationId xmlns:a16="http://schemas.microsoft.com/office/drawing/2014/main" id="{60464F1C-C51C-4E49-60E7-546B058D360A}"/>
                </a:ext>
              </a:extLst>
            </p:cNvPr>
            <p:cNvPicPr>
              <a:picLocks noChangeAspect="1"/>
            </p:cNvPicPr>
            <p:nvPr/>
          </p:nvPicPr>
          <p:blipFill>
            <a:blip r:embed="rId18"/>
            <a:stretch>
              <a:fillRect/>
            </a:stretch>
          </p:blipFill>
          <p:spPr>
            <a:xfrm>
              <a:off x="14451188" y="34538317"/>
              <a:ext cx="10431079" cy="2422818"/>
            </a:xfrm>
            <a:prstGeom prst="rect">
              <a:avLst/>
            </a:prstGeom>
          </p:spPr>
        </p:pic>
        <p:sp>
          <p:nvSpPr>
            <p:cNvPr id="27" name="TextBox 26">
              <a:extLst>
                <a:ext uri="{FF2B5EF4-FFF2-40B4-BE49-F238E27FC236}">
                  <a16:creationId xmlns:a16="http://schemas.microsoft.com/office/drawing/2014/main" id="{5D88B7EB-097C-EFD6-30BB-498F3254FE34}"/>
                </a:ext>
              </a:extLst>
            </p:cNvPr>
            <p:cNvSpPr txBox="1"/>
            <p:nvPr/>
          </p:nvSpPr>
          <p:spPr>
            <a:xfrm>
              <a:off x="25296090" y="34538070"/>
              <a:ext cx="15147866" cy="2161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Dash = AM, Bar = PM</a:t>
              </a:r>
            </a:p>
          </p:txBody>
        </p:sp>
      </p:grpSp>
      <p:sp>
        <p:nvSpPr>
          <p:cNvPr id="35" name="TextBox 34">
            <a:extLst>
              <a:ext uri="{FF2B5EF4-FFF2-40B4-BE49-F238E27FC236}">
                <a16:creationId xmlns:a16="http://schemas.microsoft.com/office/drawing/2014/main" id="{CC33C27F-C84B-ED1F-4AAD-2BCD53148043}"/>
              </a:ext>
            </a:extLst>
          </p:cNvPr>
          <p:cNvSpPr txBox="1"/>
          <p:nvPr/>
        </p:nvSpPr>
        <p:spPr>
          <a:xfrm>
            <a:off x="43181961" y="31722613"/>
            <a:ext cx="62308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err="1">
                <a:solidFill>
                  <a:srgbClr val="C00000"/>
                </a:solidFill>
                <a:ea typeface="+mn-lt"/>
                <a:cs typeface="+mn-lt"/>
              </a:rPr>
              <a:t>Tornadoclock</a:t>
            </a:r>
            <a:r>
              <a:rPr lang="en-US" sz="7200" b="1">
                <a:solidFill>
                  <a:srgbClr val="C00000"/>
                </a:solidFill>
                <a:ea typeface="+mn-lt"/>
                <a:cs typeface="+mn-lt"/>
              </a:rPr>
              <a:t>!</a:t>
            </a:r>
            <a:endParaRPr lang="en-US" sz="7200" b="1">
              <a:solidFill>
                <a:srgbClr val="C00000"/>
              </a:solidFill>
            </a:endParaRPr>
          </a:p>
          <a:p>
            <a:pPr algn="l"/>
            <a:endParaRPr lang="en-US" sz="7200" b="1">
              <a:solidFill>
                <a:srgbClr val="FF0000"/>
              </a:solidFill>
            </a:endParaRPr>
          </a:p>
        </p:txBody>
      </p:sp>
      <p:sp>
        <p:nvSpPr>
          <p:cNvPr id="36" name="TextBox 35">
            <a:extLst>
              <a:ext uri="{FF2B5EF4-FFF2-40B4-BE49-F238E27FC236}">
                <a16:creationId xmlns:a16="http://schemas.microsoft.com/office/drawing/2014/main" id="{2F7D9743-A56C-4ACE-267F-02B70285850D}"/>
              </a:ext>
            </a:extLst>
          </p:cNvPr>
          <p:cNvSpPr txBox="1"/>
          <p:nvPr/>
        </p:nvSpPr>
        <p:spPr>
          <a:xfrm>
            <a:off x="43069610" y="34229369"/>
            <a:ext cx="675460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Late Afternoon and Evening Hours Show Highest Counts! (500 Events per Polar Axis)</a:t>
            </a:r>
          </a:p>
        </p:txBody>
      </p:sp>
      <p:sp>
        <p:nvSpPr>
          <p:cNvPr id="38" name="Rectangle 37">
            <a:extLst>
              <a:ext uri="{FF2B5EF4-FFF2-40B4-BE49-F238E27FC236}">
                <a16:creationId xmlns:a16="http://schemas.microsoft.com/office/drawing/2014/main" id="{47C59E53-DA20-C7A1-2708-1AC4C5C56419}"/>
              </a:ext>
            </a:extLst>
          </p:cNvPr>
          <p:cNvSpPr/>
          <p:nvPr/>
        </p:nvSpPr>
        <p:spPr>
          <a:xfrm>
            <a:off x="32526292" y="19523101"/>
            <a:ext cx="17338196" cy="105601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8EAB616-7902-7965-7516-BE4306BBC20F}"/>
              </a:ext>
            </a:extLst>
          </p:cNvPr>
          <p:cNvSpPr/>
          <p:nvPr/>
        </p:nvSpPr>
        <p:spPr>
          <a:xfrm>
            <a:off x="32517642" y="30730881"/>
            <a:ext cx="17338195" cy="82758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7DB7E5B-7EFA-5A6A-7F12-86F2E0785B81}"/>
              </a:ext>
            </a:extLst>
          </p:cNvPr>
          <p:cNvSpPr txBox="1"/>
          <p:nvPr/>
        </p:nvSpPr>
        <p:spPr>
          <a:xfrm>
            <a:off x="33097585" y="28719299"/>
            <a:ext cx="179813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0D0D0D"/>
                </a:solidFill>
                <a:ea typeface="+mn-lt"/>
                <a:cs typeface="+mn-lt"/>
              </a:rPr>
              <a:t>Enough to Build 150 Hospitals or Fund 3M Scholarships for Students</a:t>
            </a:r>
            <a:endParaRPr lang="en-US" sz="4400"/>
          </a:p>
        </p:txBody>
      </p:sp>
      <p:sp>
        <p:nvSpPr>
          <p:cNvPr id="43" name="TextBox 42">
            <a:extLst>
              <a:ext uri="{FF2B5EF4-FFF2-40B4-BE49-F238E27FC236}">
                <a16:creationId xmlns:a16="http://schemas.microsoft.com/office/drawing/2014/main" id="{30C1D229-545C-1551-9AEB-7BFAD8A1B380}"/>
              </a:ext>
            </a:extLst>
          </p:cNvPr>
          <p:cNvSpPr txBox="1"/>
          <p:nvPr/>
        </p:nvSpPr>
        <p:spPr>
          <a:xfrm>
            <a:off x="1234513" y="36297053"/>
            <a:ext cx="18028388"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solidFill>
                  <a:srgbClr val="C00000"/>
                </a:solidFill>
                <a:ea typeface="+mn-lt"/>
                <a:cs typeface="+mn-lt"/>
              </a:rPr>
              <a:t>Heads up, Texas!</a:t>
            </a:r>
            <a:r>
              <a:rPr lang="en-US" sz="6000" b="1">
                <a:solidFill>
                  <a:srgbClr val="C00000"/>
                </a:solidFill>
                <a:ea typeface="+mn-lt"/>
                <a:cs typeface="+mn-lt"/>
              </a:rPr>
              <a:t> </a:t>
            </a:r>
            <a:endParaRPr lang="en-US" sz="6000" b="1">
              <a:solidFill>
                <a:srgbClr val="C00000"/>
              </a:solidFill>
            </a:endParaRPr>
          </a:p>
          <a:p>
            <a:r>
              <a:rPr lang="en-US" sz="4800">
                <a:ea typeface="+mn-lt"/>
                <a:cs typeface="+mn-lt"/>
              </a:rPr>
              <a:t>Our ARIMA forecast shows a spike in storm events coming in near future.</a:t>
            </a:r>
            <a:endParaRPr lang="en-US" sz="4800"/>
          </a:p>
        </p:txBody>
      </p:sp>
      <p:sp>
        <p:nvSpPr>
          <p:cNvPr id="45" name="TextBox 44">
            <a:extLst>
              <a:ext uri="{FF2B5EF4-FFF2-40B4-BE49-F238E27FC236}">
                <a16:creationId xmlns:a16="http://schemas.microsoft.com/office/drawing/2014/main" id="{3774BA80-46BC-37A1-752E-6115EDBA0D83}"/>
              </a:ext>
            </a:extLst>
          </p:cNvPr>
          <p:cNvSpPr txBox="1"/>
          <p:nvPr/>
        </p:nvSpPr>
        <p:spPr>
          <a:xfrm>
            <a:off x="41116970" y="785840"/>
            <a:ext cx="1103879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ea typeface="+mn-lt"/>
                <a:cs typeface="+mn-lt"/>
              </a:rPr>
              <a:t>Created by:</a:t>
            </a:r>
            <a:br>
              <a:rPr lang="en-US" sz="5400">
                <a:solidFill>
                  <a:schemeClr val="bg1"/>
                </a:solidFill>
                <a:ea typeface="+mn-lt"/>
                <a:cs typeface="+mn-lt"/>
              </a:rPr>
            </a:br>
            <a:r>
              <a:rPr lang="en-US" sz="5400">
                <a:solidFill>
                  <a:schemeClr val="bg1"/>
                </a:solidFill>
                <a:ea typeface="+mn-lt"/>
                <a:cs typeface="+mn-lt"/>
              </a:rPr>
              <a:t>Reyhaneh </a:t>
            </a:r>
            <a:r>
              <a:rPr lang="en-US" sz="5400" err="1">
                <a:solidFill>
                  <a:schemeClr val="bg1"/>
                </a:solidFill>
                <a:ea typeface="+mn-lt"/>
                <a:cs typeface="+mn-lt"/>
              </a:rPr>
              <a:t>Bolouri</a:t>
            </a:r>
            <a:endParaRPr lang="en-US" sz="5400">
              <a:solidFill>
                <a:schemeClr val="bg1"/>
              </a:solidFill>
            </a:endParaRPr>
          </a:p>
          <a:p>
            <a:r>
              <a:rPr lang="en-US" sz="5400">
                <a:solidFill>
                  <a:schemeClr val="bg1"/>
                </a:solidFill>
                <a:ea typeface="+mn-lt"/>
                <a:cs typeface="+mn-lt"/>
              </a:rPr>
              <a:t>Md </a:t>
            </a:r>
            <a:r>
              <a:rPr lang="en-US" sz="5400" err="1">
                <a:solidFill>
                  <a:schemeClr val="bg1"/>
                </a:solidFill>
                <a:ea typeface="+mn-lt"/>
                <a:cs typeface="+mn-lt"/>
              </a:rPr>
              <a:t>Tahidul</a:t>
            </a:r>
            <a:r>
              <a:rPr lang="en-US" sz="5400">
                <a:solidFill>
                  <a:schemeClr val="bg1"/>
                </a:solidFill>
                <a:ea typeface="+mn-lt"/>
                <a:cs typeface="+mn-lt"/>
              </a:rPr>
              <a:t> Islam</a:t>
            </a:r>
            <a:endParaRPr lang="en-US" sz="5400">
              <a:solidFill>
                <a:schemeClr val="bg1"/>
              </a:solidFill>
            </a:endParaRPr>
          </a:p>
          <a:p>
            <a:r>
              <a:rPr lang="en-US" sz="5400">
                <a:solidFill>
                  <a:schemeClr val="bg1"/>
                </a:solidFill>
                <a:ea typeface="+mn-lt"/>
                <a:cs typeface="+mn-lt"/>
              </a:rPr>
              <a:t>Sai Varsha </a:t>
            </a:r>
            <a:r>
              <a:rPr lang="en-US" sz="5400" err="1">
                <a:solidFill>
                  <a:schemeClr val="bg1"/>
                </a:solidFill>
                <a:ea typeface="+mn-lt"/>
                <a:cs typeface="+mn-lt"/>
              </a:rPr>
              <a:t>Sreeperumbudur</a:t>
            </a:r>
            <a:endParaRPr lang="en-US" sz="5400">
              <a:solidFill>
                <a:schemeClr val="bg1"/>
              </a:solidFill>
            </a:endParaRPr>
          </a:p>
        </p:txBody>
      </p:sp>
      <p:sp>
        <p:nvSpPr>
          <p:cNvPr id="47" name="TextBox 46">
            <a:extLst>
              <a:ext uri="{FF2B5EF4-FFF2-40B4-BE49-F238E27FC236}">
                <a16:creationId xmlns:a16="http://schemas.microsoft.com/office/drawing/2014/main" id="{EBF00DF5-7D3B-C6CB-A07D-CBDC3A7717BB}"/>
              </a:ext>
            </a:extLst>
          </p:cNvPr>
          <p:cNvSpPr txBox="1"/>
          <p:nvPr/>
        </p:nvSpPr>
        <p:spPr>
          <a:xfrm>
            <a:off x="1027806" y="6455313"/>
            <a:ext cx="11997257" cy="1135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r>
              <a:rPr lang="en-US" sz="3600" b="1"/>
            </a:br>
            <a:r>
              <a:rPr lang="en-US" sz="4400">
                <a:ea typeface="+mn-lt"/>
                <a:cs typeface="+mn-lt"/>
              </a:rPr>
              <a:t>Over the past decade, data from the National Weather Service (NWS) and NOAA reveals a dramatic increase in severe weather events across the United States. This visualization highlights the staggering frequency and intensity of storms, especially in Texas, which tops the charts year-round. Utilizing ARIMA models, our analysis predicts an alarming surge in storm events from 2023 onwards. Geospatial maps illustrate that Texas counties often face over 500 storm events, with 2017 alone causing $30 billion in damages. Notably, late afternoons and evenings are peak times for storm occurrences, underscoring the urgent need for enhanced preparedness and resilience measures.                </a:t>
            </a:r>
            <a:br>
              <a:rPr lang="en-US" sz="4400" b="1"/>
            </a:br>
            <a:endParaRPr lang="en-US" sz="3600" b="1"/>
          </a:p>
        </p:txBody>
      </p:sp>
      <p:sp>
        <p:nvSpPr>
          <p:cNvPr id="48" name="TextBox 47">
            <a:extLst>
              <a:ext uri="{FF2B5EF4-FFF2-40B4-BE49-F238E27FC236}">
                <a16:creationId xmlns:a16="http://schemas.microsoft.com/office/drawing/2014/main" id="{40913FED-65E6-9C91-54A7-CACC71FECF9B}"/>
              </a:ext>
            </a:extLst>
          </p:cNvPr>
          <p:cNvSpPr txBox="1"/>
          <p:nvPr/>
        </p:nvSpPr>
        <p:spPr>
          <a:xfrm>
            <a:off x="2787535" y="5565196"/>
            <a:ext cx="739037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ea typeface="+mn-lt"/>
                <a:cs typeface="+mn-lt"/>
              </a:rPr>
              <a:t>Background</a:t>
            </a:r>
            <a:endParaRPr lang="en-US" sz="6600"/>
          </a:p>
        </p:txBody>
      </p:sp>
      <p:sp>
        <p:nvSpPr>
          <p:cNvPr id="50" name="Rectangle 49">
            <a:extLst>
              <a:ext uri="{FF2B5EF4-FFF2-40B4-BE49-F238E27FC236}">
                <a16:creationId xmlns:a16="http://schemas.microsoft.com/office/drawing/2014/main" id="{E76909AC-5C50-35BF-3A95-C33FD08FDC4E}"/>
              </a:ext>
            </a:extLst>
          </p:cNvPr>
          <p:cNvSpPr/>
          <p:nvPr/>
        </p:nvSpPr>
        <p:spPr>
          <a:xfrm>
            <a:off x="448811" y="6651455"/>
            <a:ext cx="12881941" cy="103355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Arrow: Rotate right outline">
            <a:extLst>
              <a:ext uri="{FF2B5EF4-FFF2-40B4-BE49-F238E27FC236}">
                <a16:creationId xmlns:a16="http://schemas.microsoft.com/office/drawing/2014/main" id="{398BBE60-8085-3510-AC5A-7023FEA365E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474937" y="15806318"/>
            <a:ext cx="3026965" cy="3299447"/>
          </a:xfrm>
          <a:prstGeom prst="rect">
            <a:avLst/>
          </a:prstGeom>
        </p:spPr>
      </p:pic>
    </p:spTree>
    <p:extLst>
      <p:ext uri="{BB962C8B-B14F-4D97-AF65-F5344CB8AC3E}">
        <p14:creationId xmlns:p14="http://schemas.microsoft.com/office/powerpoint/2010/main" val="1583857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B3BB-4F42-6CEF-6368-767A22DDFA00}"/>
              </a:ext>
            </a:extLst>
          </p:cNvPr>
          <p:cNvSpPr>
            <a:spLocks noGrp="1"/>
          </p:cNvSpPr>
          <p:nvPr>
            <p:ph type="title"/>
          </p:nvPr>
        </p:nvSpPr>
        <p:spPr>
          <a:xfrm>
            <a:off x="7886606" y="6171697"/>
            <a:ext cx="37700373" cy="3500716"/>
          </a:xfrm>
        </p:spPr>
        <p:txBody>
          <a:bodyPr>
            <a:normAutofit fontScale="90000"/>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5100">
                <a:ea typeface="+mj-lt"/>
                <a:cs typeface="+mj-lt"/>
              </a:rPr>
              <a:t>DAMAGE PLOT:</a:t>
            </a:r>
            <a:br>
              <a:rPr lang="en-US" sz="5100">
                <a:ea typeface="+mj-lt"/>
                <a:cs typeface="+mj-lt"/>
              </a:rPr>
            </a:br>
            <a:r>
              <a:rPr lang="en-US" sz="5100">
                <a:ea typeface="+mj-lt"/>
                <a:cs typeface="+mj-lt"/>
              </a:rPr>
              <a:t>"2017: Storms Unleashed $30 Billion Havoc - Enough to Build 150 Hospitals or Fund 3M Scholarships!" </a:t>
            </a:r>
            <a:br>
              <a:rPr lang="en-US" sz="5100">
                <a:ea typeface="+mj-lt"/>
                <a:cs typeface="+mj-lt"/>
              </a:rPr>
            </a:br>
            <a:br>
              <a:rPr lang="en-US" sz="5100">
                <a:ea typeface="+mj-lt"/>
                <a:cs typeface="+mj-lt"/>
              </a:rPr>
            </a:br>
            <a:r>
              <a:rPr lang="en-US" sz="5100">
                <a:ea typeface="+mj-lt"/>
                <a:cs typeface="+mj-lt"/>
              </a:rPr>
              <a:t>OR</a:t>
            </a:r>
            <a:br>
              <a:rPr lang="en-US" sz="5100">
                <a:ea typeface="+mj-lt"/>
                <a:cs typeface="+mj-lt"/>
              </a:rPr>
            </a:br>
            <a:br>
              <a:rPr lang="en-US" sz="5100">
                <a:ea typeface="+mj-lt"/>
                <a:cs typeface="+mj-lt"/>
              </a:rPr>
            </a:br>
            <a:r>
              <a:rPr lang="en-US" sz="5100">
                <a:ea typeface="+mj-lt"/>
                <a:cs typeface="+mj-lt"/>
              </a:rPr>
              <a:t>In 2017, storm damage spiked to over $30 billion, marking the most devastating year in the observed period. That's equivalent to building 150 hospitals or funding 3 million scholarships.</a:t>
            </a:r>
            <a:endParaRPr lang="en-US" sz="5100"/>
          </a:p>
        </p:txBody>
      </p:sp>
      <p:sp>
        <p:nvSpPr>
          <p:cNvPr id="6" name="TextBox 5">
            <a:extLst>
              <a:ext uri="{FF2B5EF4-FFF2-40B4-BE49-F238E27FC236}">
                <a16:creationId xmlns:a16="http://schemas.microsoft.com/office/drawing/2014/main" id="{164C5184-298A-C690-E0A3-BB7844B51C15}"/>
              </a:ext>
            </a:extLst>
          </p:cNvPr>
          <p:cNvSpPr txBox="1"/>
          <p:nvPr/>
        </p:nvSpPr>
        <p:spPr>
          <a:xfrm>
            <a:off x="5504066" y="3687318"/>
            <a:ext cx="32025876" cy="866986"/>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5123">
                <a:solidFill>
                  <a:srgbClr val="0D0D0D"/>
                </a:solidFill>
                <a:latin typeface="Söhne"/>
                <a:ea typeface="Söhne"/>
                <a:cs typeface="Söhne"/>
              </a:rPr>
              <a:t>TABLE: Texas: Leading in Storm Events Across All Seasons, Reflecting Year-Round Vulnerability</a:t>
            </a:r>
            <a:endParaRPr lang="en-US" sz="5123"/>
          </a:p>
        </p:txBody>
      </p:sp>
      <p:sp>
        <p:nvSpPr>
          <p:cNvPr id="8" name="TextBox 7">
            <a:extLst>
              <a:ext uri="{FF2B5EF4-FFF2-40B4-BE49-F238E27FC236}">
                <a16:creationId xmlns:a16="http://schemas.microsoft.com/office/drawing/2014/main" id="{36E6F04A-0C72-B825-0EF0-FECC49FDADBD}"/>
              </a:ext>
            </a:extLst>
          </p:cNvPr>
          <p:cNvSpPr txBox="1"/>
          <p:nvPr/>
        </p:nvSpPr>
        <p:spPr>
          <a:xfrm>
            <a:off x="4970409" y="11691525"/>
            <a:ext cx="30490079" cy="7960503"/>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5123">
                <a:solidFill>
                  <a:srgbClr val="0D0D0D"/>
                </a:solidFill>
                <a:ea typeface="+mn-lt"/>
                <a:cs typeface="+mn-lt"/>
              </a:rPr>
              <a:t>TEXAS MAP:</a:t>
            </a:r>
            <a:br>
              <a:rPr lang="en-US" sz="5123">
                <a:solidFill>
                  <a:srgbClr val="0D0D0D"/>
                </a:solidFill>
                <a:ea typeface="+mn-lt"/>
                <a:cs typeface="+mn-lt"/>
              </a:rPr>
            </a:br>
            <a:r>
              <a:rPr lang="en-US" sz="5123">
                <a:solidFill>
                  <a:srgbClr val="0D0D0D"/>
                </a:solidFill>
                <a:ea typeface="+mn-lt"/>
                <a:cs typeface="+mn-lt"/>
              </a:rPr>
              <a:t>Texas leads the nation in severe weather events and costly disasters, representing 15% of all U.S. billion-dollar disasters. This county-level map illustrates the state's vulnerability, with most counties experiencing up to 500 storm events.</a:t>
            </a:r>
            <a:br>
              <a:rPr lang="en-US" sz="5123">
                <a:solidFill>
                  <a:srgbClr val="0D0D0D"/>
                </a:solidFill>
                <a:ea typeface="+mn-lt"/>
                <a:cs typeface="+mn-lt"/>
              </a:rPr>
            </a:br>
            <a:br>
              <a:rPr lang="en-US" sz="5123">
                <a:ea typeface="+mn-lt"/>
                <a:cs typeface="+mn-lt"/>
              </a:rPr>
            </a:br>
            <a:r>
              <a:rPr lang="en-US" sz="5123">
                <a:solidFill>
                  <a:srgbClr val="0D0D0D"/>
                </a:solidFill>
              </a:rPr>
              <a:t>OR</a:t>
            </a:r>
            <a:br>
              <a:rPr lang="en-US" sz="5123">
                <a:solidFill>
                  <a:srgbClr val="0D0D0D"/>
                </a:solidFill>
              </a:rPr>
            </a:br>
            <a:r>
              <a:rPr lang="en-US" sz="5123" err="1">
                <a:ea typeface="+mn-lt"/>
                <a:cs typeface="+mn-lt"/>
              </a:rPr>
              <a:t>Texas:The</a:t>
            </a:r>
            <a:r>
              <a:rPr lang="en-US" sz="5123">
                <a:ea typeface="+mn-lt"/>
                <a:cs typeface="+mn-lt"/>
              </a:rPr>
              <a:t>  Severe Weather Capital! Leading 15% of U.S. Billion-Dollar Disasters. With </a:t>
            </a:r>
            <a:r>
              <a:rPr lang="en-US" sz="5123">
                <a:solidFill>
                  <a:srgbClr val="0D0D0D"/>
                </a:solidFill>
                <a:ea typeface="+mn-lt"/>
                <a:cs typeface="+mn-lt"/>
              </a:rPr>
              <a:t> most counties experiencing up to 500 storm events.</a:t>
            </a:r>
            <a:br>
              <a:rPr lang="en-US" sz="5123">
                <a:solidFill>
                  <a:srgbClr val="0D0D0D"/>
                </a:solidFill>
                <a:ea typeface="+mn-lt"/>
                <a:cs typeface="+mn-lt"/>
              </a:rPr>
            </a:br>
            <a:r>
              <a:rPr lang="en-US" sz="5123">
                <a:ea typeface="+mn-lt"/>
                <a:cs typeface="+mn-lt"/>
              </a:rPr>
              <a:t> </a:t>
            </a:r>
            <a:endParaRPr lang="en-US" sz="5123">
              <a:solidFill>
                <a:srgbClr val="0D0D0D"/>
              </a:solidFill>
              <a:ea typeface="+mn-lt"/>
              <a:cs typeface="+mn-lt"/>
            </a:endParaRPr>
          </a:p>
          <a:p>
            <a:r>
              <a:rPr lang="en-US" sz="5123">
                <a:ea typeface="+mn-lt"/>
                <a:cs typeface="+mn-lt"/>
              </a:rPr>
              <a:t>Explore County-Level Vulnerability on Our Map!</a:t>
            </a:r>
            <a:endParaRPr lang="en-US" sz="5123">
              <a:solidFill>
                <a:srgbClr val="0D0D0D"/>
              </a:solidFill>
            </a:endParaRPr>
          </a:p>
        </p:txBody>
      </p:sp>
      <p:sp>
        <p:nvSpPr>
          <p:cNvPr id="9" name="TextBox 8">
            <a:extLst>
              <a:ext uri="{FF2B5EF4-FFF2-40B4-BE49-F238E27FC236}">
                <a16:creationId xmlns:a16="http://schemas.microsoft.com/office/drawing/2014/main" id="{004F5356-A9F7-C938-69E1-448B290275BC}"/>
              </a:ext>
            </a:extLst>
          </p:cNvPr>
          <p:cNvSpPr txBox="1"/>
          <p:nvPr/>
        </p:nvSpPr>
        <p:spPr>
          <a:xfrm>
            <a:off x="7058790" y="21330910"/>
            <a:ext cx="35052298" cy="4787800"/>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5100"/>
              <a:t>USA ARIMA:</a:t>
            </a:r>
            <a:br>
              <a:rPr lang="en-US" sz="5100"/>
            </a:br>
            <a:r>
              <a:rPr lang="en-US" sz="5100" b="1">
                <a:solidFill>
                  <a:srgbClr val="0D0D0D"/>
                </a:solidFill>
                <a:ea typeface="+mn-lt"/>
                <a:cs typeface="+mn-lt"/>
              </a:rPr>
              <a:t>Brace for More Storms in the USA!</a:t>
            </a:r>
            <a:r>
              <a:rPr lang="en-US" sz="5100">
                <a:solidFill>
                  <a:srgbClr val="0D0D0D"/>
                </a:solidFill>
                <a:ea typeface="+mn-lt"/>
                <a:cs typeface="+mn-lt"/>
              </a:rPr>
              <a:t> </a:t>
            </a:r>
            <a:br>
              <a:rPr lang="en-US" sz="5100">
                <a:solidFill>
                  <a:srgbClr val="0D0D0D"/>
                </a:solidFill>
                <a:ea typeface="+mn-lt"/>
                <a:cs typeface="+mn-lt"/>
              </a:rPr>
            </a:br>
            <a:r>
              <a:rPr lang="en-US" sz="5100">
                <a:solidFill>
                  <a:srgbClr val="0D0D0D"/>
                </a:solidFill>
                <a:ea typeface="+mn-lt"/>
                <a:cs typeface="+mn-lt"/>
              </a:rPr>
              <a:t>The ARIMA model closely matches real storm data, signaling a dramatic surge in frequency and intensity starting from 2023, Urging immediate action for future resilience</a:t>
            </a:r>
            <a:br>
              <a:rPr lang="en-US" sz="5100">
                <a:solidFill>
                  <a:srgbClr val="0D0D0D"/>
                </a:solidFill>
                <a:ea typeface="+mn-lt"/>
                <a:cs typeface="+mn-lt"/>
              </a:rPr>
            </a:br>
            <a:r>
              <a:rPr lang="en-US" sz="5100">
                <a:solidFill>
                  <a:srgbClr val="0D0D0D"/>
                </a:solidFill>
                <a:ea typeface="+mn-lt"/>
                <a:cs typeface="+mn-lt"/>
              </a:rPr>
              <a:t>OR Our analysis shows a dramatic surge in frequency and intensity starting from 2023, urging immediate action for future </a:t>
            </a:r>
            <a:r>
              <a:rPr lang="en-US" sz="5100" err="1">
                <a:solidFill>
                  <a:srgbClr val="0D0D0D"/>
                </a:solidFill>
                <a:ea typeface="+mn-lt"/>
                <a:cs typeface="+mn-lt"/>
              </a:rPr>
              <a:t>resiliencea</a:t>
            </a:r>
            <a:endParaRPr lang="en-US" sz="5100" err="1">
              <a:ea typeface="+mn-lt"/>
              <a:cs typeface="+mn-lt"/>
            </a:endParaRPr>
          </a:p>
        </p:txBody>
      </p:sp>
      <p:sp>
        <p:nvSpPr>
          <p:cNvPr id="10" name="TextBox 9">
            <a:extLst>
              <a:ext uri="{FF2B5EF4-FFF2-40B4-BE49-F238E27FC236}">
                <a16:creationId xmlns:a16="http://schemas.microsoft.com/office/drawing/2014/main" id="{12CA340C-C79F-FFA4-77E3-1A95BACE7194}"/>
              </a:ext>
            </a:extLst>
          </p:cNvPr>
          <p:cNvSpPr txBox="1"/>
          <p:nvPr/>
        </p:nvSpPr>
        <p:spPr>
          <a:xfrm>
            <a:off x="4971126" y="29886200"/>
            <a:ext cx="26289224" cy="1024620"/>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6147">
                <a:solidFill>
                  <a:srgbClr val="0D0D0D"/>
                </a:solidFill>
                <a:latin typeface="Söhne"/>
              </a:rPr>
              <a:t>TEXAS ARIMA:</a:t>
            </a:r>
            <a:endParaRPr lang="en-US" sz="6147"/>
          </a:p>
        </p:txBody>
      </p:sp>
      <p:sp>
        <p:nvSpPr>
          <p:cNvPr id="11" name="TextBox 10">
            <a:extLst>
              <a:ext uri="{FF2B5EF4-FFF2-40B4-BE49-F238E27FC236}">
                <a16:creationId xmlns:a16="http://schemas.microsoft.com/office/drawing/2014/main" id="{EDDA3046-87E0-A11E-32D5-00ED1F8E56F9}"/>
              </a:ext>
            </a:extLst>
          </p:cNvPr>
          <p:cNvSpPr txBox="1"/>
          <p:nvPr/>
        </p:nvSpPr>
        <p:spPr>
          <a:xfrm>
            <a:off x="5459556" y="26154518"/>
            <a:ext cx="18338557" cy="2443889"/>
          </a:xfrm>
          <a:prstGeom prst="rect">
            <a:avLst/>
          </a:prstGeom>
          <a:noFill/>
        </p:spPr>
        <p:txBody>
          <a:bodyPr rot="0" spcFirstLastPara="0" vertOverflow="overflow" horzOverflow="overflow"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5123">
                <a:ea typeface="+mn-lt"/>
                <a:cs typeface="+mn-lt"/>
              </a:rPr>
              <a:t>SPIDER MAP</a:t>
            </a:r>
            <a:br>
              <a:rPr lang="en-US" sz="5123">
                <a:ea typeface="+mn-lt"/>
                <a:cs typeface="+mn-lt"/>
              </a:rPr>
            </a:br>
            <a:br>
              <a:rPr lang="en-US" sz="5123">
                <a:ea typeface="+mn-lt"/>
                <a:cs typeface="+mn-lt"/>
              </a:rPr>
            </a:br>
            <a:r>
              <a:rPr lang="en-US" sz="5123">
                <a:ea typeface="+mn-lt"/>
                <a:cs typeface="+mn-lt"/>
              </a:rPr>
              <a:t>Most Tornadoes start at noon</a:t>
            </a:r>
          </a:p>
        </p:txBody>
      </p:sp>
    </p:spTree>
    <p:extLst>
      <p:ext uri="{BB962C8B-B14F-4D97-AF65-F5344CB8AC3E}">
        <p14:creationId xmlns:p14="http://schemas.microsoft.com/office/powerpoint/2010/main" val="3610596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D77AE2F9-36F4-119C-D042-BD76E9E6E2A0}"/>
              </a:ext>
            </a:extLst>
          </p:cNvPr>
          <p:cNvSpPr txBox="1"/>
          <p:nvPr/>
        </p:nvSpPr>
        <p:spPr>
          <a:xfrm>
            <a:off x="4762322" y="4382942"/>
            <a:ext cx="23963053" cy="5595996"/>
          </a:xfrm>
          <a:prstGeom prst="rect">
            <a:avLst/>
          </a:prstGeom>
          <a:noFill/>
        </p:spPr>
        <p:txBody>
          <a:bodyPr rot="0" spcFirstLastPara="0" vert="horz" wrap="square" lIns="78054" tIns="39028" rIns="78054" bIns="39028" numCol="1" spcCol="0" rtlCol="0" fromWordArt="0" anchor="t" anchorCtr="0" forceAA="0" compatLnSpc="1">
            <a:prstTxWarp prst="textNoShape">
              <a:avLst/>
            </a:prstTxWarp>
            <a:spAutoFit/>
          </a:bodyPr>
          <a:lstStyle>
            <a:defPPr>
              <a:defRPr lang="en-US"/>
            </a:defPPr>
            <a:lvl1pPr marL="0" algn="l" defTabSz="995599" rtl="0" eaLnBrk="1" latinLnBrk="0" hangingPunct="1">
              <a:defRPr sz="1960" kern="1200">
                <a:solidFill>
                  <a:schemeClr val="tx1"/>
                </a:solidFill>
                <a:latin typeface="+mn-lt"/>
                <a:ea typeface="+mn-ea"/>
                <a:cs typeface="+mn-cs"/>
              </a:defRPr>
            </a:lvl1pPr>
            <a:lvl2pPr marL="497799" algn="l" defTabSz="995599" rtl="0" eaLnBrk="1" latinLnBrk="0" hangingPunct="1">
              <a:defRPr sz="1960" kern="1200">
                <a:solidFill>
                  <a:schemeClr val="tx1"/>
                </a:solidFill>
                <a:latin typeface="+mn-lt"/>
                <a:ea typeface="+mn-ea"/>
                <a:cs typeface="+mn-cs"/>
              </a:defRPr>
            </a:lvl2pPr>
            <a:lvl3pPr marL="995599" algn="l" defTabSz="995599" rtl="0" eaLnBrk="1" latinLnBrk="0" hangingPunct="1">
              <a:defRPr sz="1960" kern="1200">
                <a:solidFill>
                  <a:schemeClr val="tx1"/>
                </a:solidFill>
                <a:latin typeface="+mn-lt"/>
                <a:ea typeface="+mn-ea"/>
                <a:cs typeface="+mn-cs"/>
              </a:defRPr>
            </a:lvl3pPr>
            <a:lvl4pPr marL="1493398" algn="l" defTabSz="995599" rtl="0" eaLnBrk="1" latinLnBrk="0" hangingPunct="1">
              <a:defRPr sz="1960" kern="1200">
                <a:solidFill>
                  <a:schemeClr val="tx1"/>
                </a:solidFill>
                <a:latin typeface="+mn-lt"/>
                <a:ea typeface="+mn-ea"/>
                <a:cs typeface="+mn-cs"/>
              </a:defRPr>
            </a:lvl4pPr>
            <a:lvl5pPr marL="1991197" algn="l" defTabSz="995599" rtl="0" eaLnBrk="1" latinLnBrk="0" hangingPunct="1">
              <a:defRPr sz="1960" kern="1200">
                <a:solidFill>
                  <a:schemeClr val="tx1"/>
                </a:solidFill>
                <a:latin typeface="+mn-lt"/>
                <a:ea typeface="+mn-ea"/>
                <a:cs typeface="+mn-cs"/>
              </a:defRPr>
            </a:lvl5pPr>
            <a:lvl6pPr marL="2488997" algn="l" defTabSz="995599" rtl="0" eaLnBrk="1" latinLnBrk="0" hangingPunct="1">
              <a:defRPr sz="1960" kern="1200">
                <a:solidFill>
                  <a:schemeClr val="tx1"/>
                </a:solidFill>
                <a:latin typeface="+mn-lt"/>
                <a:ea typeface="+mn-ea"/>
                <a:cs typeface="+mn-cs"/>
              </a:defRPr>
            </a:lvl6pPr>
            <a:lvl7pPr marL="2986796" algn="l" defTabSz="995599" rtl="0" eaLnBrk="1" latinLnBrk="0" hangingPunct="1">
              <a:defRPr sz="1960" kern="1200">
                <a:solidFill>
                  <a:schemeClr val="tx1"/>
                </a:solidFill>
                <a:latin typeface="+mn-lt"/>
                <a:ea typeface="+mn-ea"/>
                <a:cs typeface="+mn-cs"/>
              </a:defRPr>
            </a:lvl7pPr>
            <a:lvl8pPr marL="3484596" algn="l" defTabSz="995599" rtl="0" eaLnBrk="1" latinLnBrk="0" hangingPunct="1">
              <a:defRPr sz="1960" kern="1200">
                <a:solidFill>
                  <a:schemeClr val="tx1"/>
                </a:solidFill>
                <a:latin typeface="+mn-lt"/>
                <a:ea typeface="+mn-ea"/>
                <a:cs typeface="+mn-cs"/>
              </a:defRPr>
            </a:lvl8pPr>
            <a:lvl9pPr marL="3982395" algn="l" defTabSz="995599" rtl="0" eaLnBrk="1" latinLnBrk="0" hangingPunct="1">
              <a:defRPr sz="1960" kern="1200">
                <a:solidFill>
                  <a:schemeClr val="tx1"/>
                </a:solidFill>
                <a:latin typeface="+mn-lt"/>
                <a:ea typeface="+mn-ea"/>
                <a:cs typeface="+mn-cs"/>
              </a:defRPr>
            </a:lvl9pPr>
          </a:lstStyle>
          <a:p>
            <a:r>
              <a:rPr lang="en-US" sz="5100"/>
              <a:t>CONCLUSION: </a:t>
            </a:r>
            <a:r>
              <a:rPr lang="en-US" sz="5100">
                <a:solidFill>
                  <a:srgbClr val="0D0D0D"/>
                </a:solidFill>
                <a:ea typeface="+mn-lt"/>
                <a:cs typeface="+mn-lt"/>
              </a:rPr>
              <a:t>Our study investigates the temporal and spatial patterns of storm events across the USA using NOAA's Storm Events Database from 1950 to present. By analyzing data trends, we aim to enhance our understanding of storm dynamics and improve forecasting for better preparedness. </a:t>
            </a:r>
            <a:br>
              <a:rPr lang="en-US" sz="5100"/>
            </a:br>
            <a:r>
              <a:rPr lang="en-US" sz="5100">
                <a:solidFill>
                  <a:srgbClr val="0D0D0D"/>
                </a:solidFill>
              </a:rPr>
              <a:t>OR</a:t>
            </a:r>
            <a:br>
              <a:rPr lang="en-US" sz="5100"/>
            </a:br>
            <a:br>
              <a:rPr lang="en-US" sz="5100"/>
            </a:br>
            <a:endParaRPr lang="en-US" sz="5123"/>
          </a:p>
        </p:txBody>
      </p:sp>
      <p:pic>
        <p:nvPicPr>
          <p:cNvPr id="3" name="Picture 2" descr="A graph of a graph showing the number of events&#10;&#10;Description automatically generated">
            <a:extLst>
              <a:ext uri="{FF2B5EF4-FFF2-40B4-BE49-F238E27FC236}">
                <a16:creationId xmlns:a16="http://schemas.microsoft.com/office/drawing/2014/main" id="{573BA6EB-2F58-B42C-67C3-B75BE6A6251D}"/>
              </a:ext>
            </a:extLst>
          </p:cNvPr>
          <p:cNvPicPr>
            <a:picLocks noChangeAspect="1"/>
          </p:cNvPicPr>
          <p:nvPr/>
        </p:nvPicPr>
        <p:blipFill>
          <a:blip r:embed="rId2"/>
          <a:stretch>
            <a:fillRect/>
          </a:stretch>
        </p:blipFill>
        <p:spPr>
          <a:xfrm>
            <a:off x="8921249" y="12965567"/>
            <a:ext cx="34023200" cy="15771688"/>
          </a:xfrm>
          <a:prstGeom prst="rect">
            <a:avLst/>
          </a:prstGeom>
        </p:spPr>
      </p:pic>
    </p:spTree>
    <p:extLst>
      <p:ext uri="{BB962C8B-B14F-4D97-AF65-F5344CB8AC3E}">
        <p14:creationId xmlns:p14="http://schemas.microsoft.com/office/powerpoint/2010/main" val="1342069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5</Slides>
  <Notes>0</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DAMAGE PLOT: "2017: Storms Unleashed $30 Billion Havoc - Enough to Build 150 Hospitals or Fund 3M Scholarships!"   OR  In 2017, storm damage spiked to over $30 billion, marking the most devastating year in the observed period. That's equivalent to building 150 hospitals or funding 3 million scholarships.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2024-05-16T16:13:47Z</dcterms:created>
  <dcterms:modified xsi:type="dcterms:W3CDTF">2024-05-17T04:37:55Z</dcterms:modified>
</cp:coreProperties>
</file>